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50.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0.xml" ContentType="application/vnd.openxmlformats-officedocument.presentationml.slide+xml"/>
  <Override PartName="/ppt/slides/slide56.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5.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29.xml" ContentType="application/vnd.openxmlformats-officedocument.presentationml.slide+xml"/>
  <Override PartName="/ppt/slides/slide44.xml" ContentType="application/vnd.openxmlformats-officedocument.presentationml.slide+xml"/>
  <Override PartName="/ppt/slides/slide42.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43.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34.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41.xml" ContentType="application/vnd.openxmlformats-officedocument.presentationml.notesSlide+xml"/>
  <Override PartName="/ppt/notesSlides/notesSlide47.xml" ContentType="application/vnd.openxmlformats-officedocument.presentationml.notesSlide+xml"/>
  <Override PartName="/ppt/notesSlides/notesSlide40.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3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Lst>
  <p:notesMasterIdLst>
    <p:notesMasterId r:id="rId59"/>
  </p:notesMasterIdLst>
  <p:sldIdLst>
    <p:sldId id="585" r:id="rId3"/>
    <p:sldId id="608" r:id="rId4"/>
    <p:sldId id="609" r:id="rId5"/>
    <p:sldId id="588" r:id="rId6"/>
    <p:sldId id="589" r:id="rId7"/>
    <p:sldId id="590" r:id="rId8"/>
    <p:sldId id="591" r:id="rId9"/>
    <p:sldId id="592" r:id="rId10"/>
    <p:sldId id="593" r:id="rId11"/>
    <p:sldId id="594" r:id="rId12"/>
    <p:sldId id="610" r:id="rId13"/>
    <p:sldId id="601" r:id="rId14"/>
    <p:sldId id="603" r:id="rId15"/>
    <p:sldId id="602" r:id="rId16"/>
    <p:sldId id="641" r:id="rId17"/>
    <p:sldId id="597" r:id="rId18"/>
    <p:sldId id="611" r:id="rId19"/>
    <p:sldId id="627" r:id="rId20"/>
    <p:sldId id="613" r:id="rId21"/>
    <p:sldId id="614" r:id="rId22"/>
    <p:sldId id="615" r:id="rId23"/>
    <p:sldId id="638" r:id="rId24"/>
    <p:sldId id="628" r:id="rId25"/>
    <p:sldId id="598" r:id="rId26"/>
    <p:sldId id="653" r:id="rId27"/>
    <p:sldId id="612" r:id="rId28"/>
    <p:sldId id="618" r:id="rId29"/>
    <p:sldId id="616" r:id="rId30"/>
    <p:sldId id="617" r:id="rId31"/>
    <p:sldId id="619" r:id="rId32"/>
    <p:sldId id="622" r:id="rId33"/>
    <p:sldId id="623" r:id="rId34"/>
    <p:sldId id="620" r:id="rId35"/>
    <p:sldId id="621" r:id="rId36"/>
    <p:sldId id="643" r:id="rId37"/>
    <p:sldId id="634" r:id="rId38"/>
    <p:sldId id="642" r:id="rId39"/>
    <p:sldId id="635" r:id="rId40"/>
    <p:sldId id="626" r:id="rId41"/>
    <p:sldId id="625" r:id="rId42"/>
    <p:sldId id="644" r:id="rId43"/>
    <p:sldId id="652" r:id="rId44"/>
    <p:sldId id="639" r:id="rId45"/>
    <p:sldId id="636" r:id="rId46"/>
    <p:sldId id="631" r:id="rId47"/>
    <p:sldId id="629" r:id="rId48"/>
    <p:sldId id="651" r:id="rId49"/>
    <p:sldId id="648" r:id="rId50"/>
    <p:sldId id="649" r:id="rId51"/>
    <p:sldId id="650" r:id="rId52"/>
    <p:sldId id="645" r:id="rId53"/>
    <p:sldId id="647" r:id="rId54"/>
    <p:sldId id="646" r:id="rId55"/>
    <p:sldId id="655" r:id="rId56"/>
    <p:sldId id="656" r:id="rId57"/>
    <p:sldId id="657" r:id="rId58"/>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02"/>
            <p14:sldId id="641"/>
            <p14:sldId id="597"/>
            <p14:sldId id="611"/>
            <p14:sldId id="627"/>
            <p14:sldId id="613"/>
            <p14:sldId id="614"/>
            <p14:sldId id="615"/>
            <p14:sldId id="638"/>
            <p14:sldId id="628"/>
            <p14:sldId id="598"/>
            <p14:sldId id="653"/>
            <p14:sldId id="612"/>
            <p14:sldId id="618"/>
            <p14:sldId id="616"/>
            <p14:sldId id="617"/>
            <p14:sldId id="619"/>
            <p14:sldId id="622"/>
            <p14:sldId id="623"/>
            <p14:sldId id="620"/>
            <p14:sldId id="621"/>
            <p14:sldId id="643"/>
            <p14:sldId id="634"/>
            <p14:sldId id="642"/>
            <p14:sldId id="635"/>
            <p14:sldId id="626"/>
            <p14:sldId id="625"/>
            <p14:sldId id="644"/>
            <p14:sldId id="652"/>
            <p14:sldId id="639"/>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81860" autoAdjust="0"/>
  </p:normalViewPr>
  <p:slideViewPr>
    <p:cSldViewPr snapToGrid="0" snapToObjects="1">
      <p:cViewPr varScale="1">
        <p:scale>
          <a:sx n="94" d="100"/>
          <a:sy n="94" d="100"/>
        </p:scale>
        <p:origin x="238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customXml" Target="../customXml/item3.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3/3/2020</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Supposed to start pilot –</a:t>
            </a:r>
            <a:r>
              <a:rPr lang="en-GB" baseline="0" dirty="0" smtClean="0"/>
              <a:t> 1 Dec 2020</a:t>
            </a:r>
            <a:endParaRPr lang="en-GB" dirty="0" smtClean="0"/>
          </a:p>
          <a:p>
            <a:r>
              <a:rPr lang="en-GB" dirty="0" smtClean="0"/>
              <a:t>Pilot study – 1 June 2020</a:t>
            </a:r>
          </a:p>
          <a:p>
            <a:r>
              <a:rPr lang="en-GB" dirty="0" smtClean="0"/>
              <a:t>Recruitment</a:t>
            </a:r>
            <a:r>
              <a:rPr lang="en-GB" baseline="0" dirty="0" smtClean="0"/>
              <a:t> ends – 1 Dec 2022</a:t>
            </a:r>
          </a:p>
          <a:p>
            <a:r>
              <a:rPr lang="en-GB" baseline="0" dirty="0" smtClean="0"/>
              <a:t>Follow up ends – 1 June 2023</a:t>
            </a:r>
          </a:p>
          <a:p>
            <a:r>
              <a:rPr lang="en-GB" baseline="0" dirty="0" smtClean="0"/>
              <a:t>End study – 1 Dec 2023</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90933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Pilot will run for 6 months in up to 8 sites, purpose = test processes</a:t>
            </a:r>
          </a:p>
          <a:p>
            <a:endParaRPr lang="en-GB" dirty="0" smtClean="0"/>
          </a:p>
          <a:p>
            <a:r>
              <a:rPr lang="en-GB" dirty="0" smtClean="0"/>
              <a:t>This</a:t>
            </a:r>
            <a:r>
              <a:rPr lang="en-GB" baseline="0" dirty="0" smtClean="0"/>
              <a:t> will be a seamless recruitment with the main study, so no halt in recruitment will take place</a:t>
            </a:r>
            <a:endParaRPr lang="en-GB" dirty="0" smtClean="0"/>
          </a:p>
          <a:p>
            <a:endParaRPr lang="en-GB" dirty="0" smtClean="0"/>
          </a:p>
          <a:p>
            <a:r>
              <a:rPr lang="en-GB" dirty="0" smtClean="0"/>
              <a:t>Recruitment rate will be reviewed and will determine whether we can progress to main trial</a:t>
            </a:r>
          </a:p>
          <a:p>
            <a:r>
              <a:rPr lang="en-GB" dirty="0" smtClean="0"/>
              <a:t>1 patient per month per site </a:t>
            </a:r>
          </a:p>
          <a:p>
            <a:endParaRPr lang="en-GB" dirty="0" smtClean="0"/>
          </a:p>
          <a:p>
            <a:r>
              <a:rPr lang="en-GB" dirty="0" smtClean="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last slide. </a:t>
            </a:r>
          </a:p>
          <a:p>
            <a:endParaRPr lang="en-GB" dirty="0" smtClean="0"/>
          </a:p>
          <a:p>
            <a:r>
              <a:rPr lang="en-GB" dirty="0" smtClean="0"/>
              <a:t>Do not</a:t>
            </a:r>
            <a:r>
              <a:rPr lang="en-GB" baseline="0" dirty="0" smtClean="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smtClean="0"/>
          </a:p>
          <a:p>
            <a:r>
              <a:rPr lang="en-GB" dirty="0" smtClean="0"/>
              <a:t>Aide memoires are available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Screening starts when patients are admitted to ICU</a:t>
            </a:r>
            <a:r>
              <a:rPr lang="en-GB" baseline="0" dirty="0" smtClean="0"/>
              <a:t> with a severe TBI.</a:t>
            </a:r>
          </a:p>
          <a:p>
            <a:endParaRPr lang="en-GB" baseline="0" dirty="0" smtClean="0"/>
          </a:p>
          <a:p>
            <a:r>
              <a:rPr lang="en-GB" baseline="0" dirty="0" smtClean="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smtClean="0"/>
          </a:p>
          <a:p>
            <a:r>
              <a:rPr lang="en-GB" baseline="0" dirty="0" smtClean="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 Key document -</a:t>
            </a:r>
            <a:endParaRPr lang="en-GB" dirty="0" smtClean="0"/>
          </a:p>
          <a:p>
            <a:endParaRPr lang="en-GB" dirty="0" smtClean="0"/>
          </a:p>
          <a:p>
            <a:r>
              <a:rPr lang="en-GB" dirty="0" smtClean="0"/>
              <a:t>Along with entering</a:t>
            </a:r>
            <a:r>
              <a:rPr lang="en-GB" baseline="0" dirty="0" smtClean="0"/>
              <a:t> </a:t>
            </a:r>
            <a:r>
              <a:rPr lang="en-GB" dirty="0" smtClean="0"/>
              <a:t>the details onto</a:t>
            </a:r>
            <a:r>
              <a:rPr lang="en-GB" baseline="0" dirty="0" smtClean="0"/>
              <a:t> the </a:t>
            </a:r>
            <a:r>
              <a:rPr lang="en-GB" dirty="0" smtClean="0"/>
              <a:t>database this is a paper form</a:t>
            </a:r>
            <a:r>
              <a:rPr lang="en-GB" baseline="0" dirty="0" smtClean="0"/>
              <a:t> </a:t>
            </a:r>
            <a:r>
              <a:rPr lang="en-GB" dirty="0" smtClean="0"/>
              <a:t>will need to be signed on completion</a:t>
            </a:r>
            <a:r>
              <a:rPr lang="en-GB" baseline="0" dirty="0" smtClean="0"/>
              <a:t> – ideally we would like to receive these forms as quickly as possible; as the trial is taking as pragmatic approach it is understood that there may be some delay. You should only complete one form for each patient screened. </a:t>
            </a:r>
            <a:endParaRPr lang="en-GB" dirty="0" smtClean="0"/>
          </a:p>
          <a:p>
            <a:endParaRPr lang="en-GB" dirty="0" smtClean="0"/>
          </a:p>
          <a:p>
            <a:r>
              <a:rPr lang="en-GB" dirty="0" smtClean="0"/>
              <a:t>Copy</a:t>
            </a:r>
            <a:r>
              <a:rPr lang="en-GB" baseline="0" dirty="0" smtClean="0"/>
              <a:t> of the screening and eligibility form to be emailed to SOS resource account.  For purposes of oversight, signatures will be cross-referenced against training sign off to ensure site staff are correctly trained. </a:t>
            </a:r>
          </a:p>
          <a:p>
            <a:endParaRPr lang="en-GB" baseline="0" dirty="0" smtClean="0"/>
          </a:p>
          <a:p>
            <a:r>
              <a:rPr lang="en-GB" baseline="0" dirty="0" smtClean="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Randomisation wizard will prompt for th</a:t>
            </a:r>
            <a:r>
              <a:rPr lang="en-GB" baseline="0" dirty="0" smtClean="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smtClean="0"/>
          </a:p>
          <a:p>
            <a:r>
              <a:rPr lang="en-GB" dirty="0" smtClean="0"/>
              <a:t>Individual</a:t>
            </a:r>
            <a:r>
              <a:rPr lang="en-GB" baseline="0" dirty="0" smtClean="0"/>
              <a:t> logins issued once training is complete and green light issued</a:t>
            </a:r>
          </a:p>
          <a:p>
            <a:r>
              <a:rPr lang="en-GB" dirty="0" smtClean="0"/>
              <a:t>Backup</a:t>
            </a:r>
            <a:r>
              <a:rPr lang="en-GB" baseline="0" dirty="0" smtClean="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Just to complete</a:t>
            </a:r>
            <a:r>
              <a:rPr lang="en-GB" baseline="0" dirty="0" smtClean="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smtClean="0"/>
          </a:p>
          <a:p>
            <a:endParaRPr lang="en-GB" baseline="0" dirty="0" smtClean="0"/>
          </a:p>
          <a:p>
            <a:r>
              <a:rPr lang="en-GB" baseline="0" dirty="0" smtClean="0"/>
              <a:t>DO NOT SEND THIS TO WCTU – this log will contain identifiers of patients not recruited into the SOS trial - the trials unit should not receive this information = breach of GDPR and deviation.</a:t>
            </a:r>
          </a:p>
          <a:p>
            <a:endParaRPr lang="en-GB" baseline="0" dirty="0" smtClean="0"/>
          </a:p>
          <a:p>
            <a:r>
              <a:rPr lang="en-GB" baseline="0" dirty="0" smtClean="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co-enrolling studies, would need to exchange protocols</a:t>
            </a:r>
            <a:r>
              <a:rPr lang="en-GB" baseline="0" dirty="0" smtClean="0"/>
              <a:t> and both Trial Management Groups need to agree co-enrolment</a:t>
            </a:r>
          </a:p>
          <a:p>
            <a:endParaRPr lang="en-GB" baseline="0" dirty="0" smtClean="0"/>
          </a:p>
          <a:p>
            <a:r>
              <a:rPr lang="en-GB" baseline="0" dirty="0" smtClean="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endParaRPr lang="en-GB" baseline="0"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r>
              <a:rPr lang="en-GB" dirty="0" smtClean="0"/>
              <a:t>Use</a:t>
            </a:r>
            <a:r>
              <a:rPr lang="en-GB" baseline="0" dirty="0" smtClean="0"/>
              <a:t> </a:t>
            </a:r>
            <a:r>
              <a:rPr lang="en-GB" dirty="0" smtClean="0"/>
              <a:t>dosing table</a:t>
            </a:r>
            <a:r>
              <a:rPr lang="en-GB" baseline="0" dirty="0" smtClean="0"/>
              <a:t> to help you calculate equivalent </a:t>
            </a:r>
            <a:r>
              <a:rPr lang="en-GB" baseline="0" dirty="0" err="1" smtClean="0"/>
              <a:t>osmolar</a:t>
            </a:r>
            <a:r>
              <a:rPr lang="en-GB" baseline="0" dirty="0" smtClean="0"/>
              <a:t> doses for different concentrations of the trial interventions. The full table can be found in the ISF and also available as an aide memoire.</a:t>
            </a:r>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25</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will not have</a:t>
            </a:r>
            <a:r>
              <a:rPr lang="en-GB" baseline="0" dirty="0" smtClean="0"/>
              <a:t> capacity to consent for themselves</a:t>
            </a:r>
          </a:p>
          <a:p>
            <a:endParaRPr lang="en-GB" baseline="0" dirty="0" smtClean="0"/>
          </a:p>
          <a:p>
            <a:r>
              <a:rPr lang="en-GB" baseline="0" dirty="0" smtClean="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smtClean="0"/>
          </a:p>
          <a:p>
            <a:r>
              <a:rPr lang="en-GB" baseline="0" dirty="0" smtClean="0"/>
              <a:t>Any questions?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1589061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Hierarchy</a:t>
            </a:r>
            <a:r>
              <a:rPr lang="en-GB" baseline="0" dirty="0" smtClean="0"/>
              <a:t> – always approach </a:t>
            </a:r>
            <a:r>
              <a:rPr lang="en-GB" baseline="0" dirty="0" err="1" smtClean="0"/>
              <a:t>PerLR</a:t>
            </a:r>
            <a:r>
              <a:rPr lang="en-GB" baseline="0" dirty="0" smtClean="0"/>
              <a:t> if available. If no such person approach </a:t>
            </a:r>
            <a:r>
              <a:rPr lang="en-GB" baseline="0" dirty="0" err="1" smtClean="0"/>
              <a:t>ProfLR</a:t>
            </a:r>
            <a:endParaRPr lang="en-GB" baseline="0" dirty="0" smtClean="0"/>
          </a:p>
          <a:p>
            <a:endParaRPr lang="en-GB" baseline="0" dirty="0" smtClean="0"/>
          </a:p>
          <a:p>
            <a:r>
              <a:rPr lang="en-GB" baseline="0" dirty="0" smtClean="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smtClean="0"/>
              <a:t>[consent</a:t>
            </a:r>
            <a:r>
              <a:rPr lang="en-GB" baseline="0" dirty="0" smtClean="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a:t>
            </a:r>
            <a:r>
              <a:rPr lang="en-GB" baseline="0" dirty="0" smtClean="0"/>
              <a:t> </a:t>
            </a:r>
            <a:r>
              <a:rPr lang="en-GB" baseline="0" smtClean="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baseline="0" dirty="0" smtClean="0"/>
          </a:p>
          <a:p>
            <a:r>
              <a:rPr lang="en-GB" baseline="0" dirty="0" smtClean="0"/>
              <a:t>Three copies – original in ISF, copy to patient/legal rep and for medical notes.</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Question: what are local policies for taking consent - Check whether research nurses at site can take consent for CTIMPs</a:t>
            </a:r>
          </a:p>
        </p:txBody>
      </p:sp>
      <p:sp>
        <p:nvSpPr>
          <p:cNvPr id="4" name="Slide Number Placeholder 3"/>
          <p:cNvSpPr>
            <a:spLocks noGrp="1"/>
          </p:cNvSpPr>
          <p:nvPr>
            <p:ph type="sldNum" sz="quarter" idx="10"/>
          </p:nvPr>
        </p:nvSpPr>
        <p:spPr/>
        <p:txBody>
          <a:bodyPr/>
          <a:lstStyle/>
          <a:p>
            <a:fld id="{D4C7D45C-C403-0D44-93A5-4FE1BEDB3D62}" type="slidenum">
              <a:rPr lang="en-US" smtClean="0"/>
              <a:t>30</a:t>
            </a:fld>
            <a:endParaRPr lang="en-US"/>
          </a:p>
        </p:txBody>
      </p:sp>
    </p:spTree>
    <p:extLst>
      <p:ext uri="{BB962C8B-B14F-4D97-AF65-F5344CB8AC3E}">
        <p14:creationId xmlns:p14="http://schemas.microsoft.com/office/powerpoint/2010/main" val="245693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a:t>
            </a:r>
            <a:r>
              <a:rPr lang="en-GB" baseline="0" dirty="0" smtClean="0"/>
              <a:t> patient is still in hospital – hospital team to check mortality status. If patient is discharged, WCTU team will check mortality</a:t>
            </a:r>
          </a:p>
          <a:p>
            <a:endParaRPr lang="en-GB" baseline="0" dirty="0" smtClean="0"/>
          </a:p>
          <a:p>
            <a:r>
              <a:rPr lang="en-GB" baseline="0" dirty="0" smtClean="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smtClean="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31</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Important to clarify with the patient/LR</a:t>
            </a:r>
            <a:r>
              <a:rPr lang="en-GB" baseline="0" dirty="0" smtClean="0"/>
              <a:t> what exactly they’re withdrawing from – detail that on withdrawal form.</a:t>
            </a:r>
          </a:p>
          <a:p>
            <a:endParaRPr lang="en-GB" baseline="0" dirty="0" smtClean="0"/>
          </a:p>
          <a:p>
            <a:r>
              <a:rPr lang="en-GB" baseline="0" dirty="0" smtClean="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32</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MHRA have confirmed that the drugs become IMP at the point of administration. Local protocols</a:t>
            </a:r>
            <a:r>
              <a:rPr lang="en-GB" baseline="0" dirty="0" smtClean="0"/>
              <a:t> for drug management to be followed in full. Therefore no need for pharmacy file.</a:t>
            </a:r>
            <a:endParaRPr lang="en-GB"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33</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ISF/amendment management:</a:t>
            </a:r>
            <a:r>
              <a:rPr lang="en-GB" baseline="0" dirty="0" smtClean="0">
                <a:solidFill>
                  <a:srgbClr val="92D050"/>
                </a:solidFill>
              </a:rPr>
              <a:t> </a:t>
            </a:r>
            <a:r>
              <a:rPr lang="en-GB" dirty="0" smtClean="0">
                <a:solidFill>
                  <a:srgbClr val="92D050"/>
                </a:solidFill>
              </a:rPr>
              <a:t>Question to site – how would</a:t>
            </a:r>
            <a:r>
              <a:rPr lang="en-GB" baseline="0" dirty="0" smtClean="0">
                <a:solidFill>
                  <a:srgbClr val="92D050"/>
                </a:solidFill>
              </a:rPr>
              <a:t> you like to receive updates to documentation? </a:t>
            </a: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Monitoring visits:</a:t>
            </a:r>
            <a:r>
              <a:rPr lang="en-GB" baseline="0" dirty="0" smtClean="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Question to site -</a:t>
            </a:r>
            <a:r>
              <a:rPr lang="en-GB" baseline="0" dirty="0" smtClean="0">
                <a:solidFill>
                  <a:srgbClr val="92D050"/>
                </a:solidFill>
              </a:rPr>
              <a:t> </a:t>
            </a:r>
            <a:r>
              <a:rPr lang="en-GB" dirty="0" smtClean="0">
                <a:solidFill>
                  <a:srgbClr val="92D050"/>
                </a:solidFill>
              </a:rPr>
              <a:t>what is source data</a:t>
            </a:r>
            <a:r>
              <a:rPr lang="en-GB" baseline="0" dirty="0" smtClean="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Archive – site to archive all trial documentation for minimum of 10 years. </a:t>
            </a:r>
          </a:p>
          <a:p>
            <a:endParaRPr lang="en-GB" baseline="0" dirty="0" smtClean="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34</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Reporting</a:t>
            </a:r>
            <a:r>
              <a:rPr lang="en-GB" baseline="0" dirty="0" smtClean="0"/>
              <a:t> window can be extended if investigator site feels it is relevant to the IMP</a:t>
            </a:r>
            <a:endParaRPr lang="en-GB" dirty="0" smtClean="0"/>
          </a:p>
          <a:p>
            <a:endParaRPr lang="en-GB" dirty="0" smtClean="0"/>
          </a:p>
          <a:p>
            <a:r>
              <a:rPr lang="en-GB" dirty="0" smtClean="0"/>
              <a:t>Event type - what makes it serious?</a:t>
            </a:r>
            <a:r>
              <a:rPr lang="en-GB" baseline="0" dirty="0" smtClean="0"/>
              <a:t>: C</a:t>
            </a:r>
            <a:r>
              <a:rPr lang="en-GB" dirty="0" smtClean="0"/>
              <a:t>larify reasons for exceptions - **provide</a:t>
            </a:r>
            <a:r>
              <a:rPr lang="en-GB" baseline="0" dirty="0" smtClean="0"/>
              <a:t> examples?** - ask Matt</a:t>
            </a:r>
            <a:endParaRPr lang="en-GB" dirty="0" smtClean="0"/>
          </a:p>
          <a:p>
            <a:endParaRPr lang="en-GB" dirty="0" smtClean="0"/>
          </a:p>
          <a:p>
            <a:r>
              <a:rPr lang="en-GB" dirty="0" smtClean="0"/>
              <a:t>If patient is randomised, but does not receive IMP - SAEs to reported up to and including 28 calendar days after randomisation.</a:t>
            </a:r>
          </a:p>
          <a:p>
            <a:endParaRPr lang="en-GB" dirty="0" smtClean="0"/>
          </a:p>
          <a:p>
            <a:r>
              <a:rPr lang="en-GB" dirty="0" err="1" smtClean="0"/>
              <a:t>SmPCs</a:t>
            </a:r>
            <a:r>
              <a:rPr lang="en-GB" dirty="0" smtClean="0"/>
              <a:t>: Mannitol 10% and 15% Baxter Healthcare Ltd, 20% Fresenius </a:t>
            </a:r>
            <a:r>
              <a:rPr lang="en-GB" dirty="0" err="1" smtClean="0"/>
              <a:t>Kabi</a:t>
            </a:r>
            <a:r>
              <a:rPr lang="en-GB" dirty="0" smtClean="0"/>
              <a:t> Limited. Hypertonic saline 2.7% and 5% Fresenius </a:t>
            </a:r>
            <a:r>
              <a:rPr lang="en-GB" dirty="0" err="1" smtClean="0"/>
              <a:t>Kabi</a:t>
            </a:r>
            <a:r>
              <a:rPr lang="en-GB" dirty="0" smtClean="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SAE Continuation Form is available if required</a:t>
            </a:r>
          </a:p>
          <a:p>
            <a:endParaRPr lang="en-GB" dirty="0" smtClean="0"/>
          </a:p>
          <a:p>
            <a:r>
              <a:rPr lang="en-GB" dirty="0" smtClean="0"/>
              <a:t>Highlight requirement to be on delegation log for doctor assessing and the person completing the form.</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Certain expected</a:t>
            </a:r>
            <a:r>
              <a:rPr lang="en-GB" baseline="0" dirty="0" smtClean="0"/>
              <a:t> </a:t>
            </a:r>
            <a:r>
              <a:rPr lang="en-GB" dirty="0" smtClean="0"/>
              <a:t>AEs are recorded</a:t>
            </a:r>
            <a:r>
              <a:rPr lang="en-GB" baseline="0" dirty="0" smtClean="0"/>
              <a:t> on CRFs</a:t>
            </a:r>
            <a:endParaRPr lang="en-GB" dirty="0" smtClean="0"/>
          </a:p>
          <a:p>
            <a:endParaRPr lang="en-GB" dirty="0" smtClean="0"/>
          </a:p>
          <a:p>
            <a:r>
              <a:rPr lang="en-GB" dirty="0" smtClean="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Complete online</a:t>
            </a:r>
            <a:r>
              <a:rPr lang="en-GB" baseline="0" dirty="0" smtClean="0"/>
              <a:t> non-compliance form for all non-compliances linked to a participant. </a:t>
            </a:r>
          </a:p>
          <a:p>
            <a:endParaRPr lang="en-GB" baseline="0" dirty="0" smtClean="0"/>
          </a:p>
          <a:p>
            <a:r>
              <a:rPr lang="en-GB" baseline="0" dirty="0" smtClean="0"/>
              <a:t>For general site level non-compliances (not linked to a particular participant) e.g. lost the ISF – please complete the separate form electronically or by hand and send to WCTU by email. </a:t>
            </a:r>
          </a:p>
          <a:p>
            <a:endParaRPr lang="en-GB" baseline="0" dirty="0" smtClean="0"/>
          </a:p>
          <a:p>
            <a:r>
              <a:rPr lang="en-GB" baseline="0" dirty="0" smtClean="0"/>
              <a:t>If you need any help or </a:t>
            </a:r>
            <a:r>
              <a:rPr lang="en-GB" sz="1200" kern="1200" baseline="0" dirty="0" smtClean="0">
                <a:solidFill>
                  <a:schemeClr val="tx1"/>
                </a:solidFill>
                <a:effectLst/>
                <a:latin typeface="+mn-lt"/>
                <a:ea typeface="+mn-ea"/>
                <a:cs typeface="+mn-cs"/>
              </a:rPr>
              <a:t>come across a non-compliance that</a:t>
            </a:r>
            <a:r>
              <a:rPr lang="en-GB" sz="1200" kern="1200" dirty="0" smtClean="0">
                <a:solidFill>
                  <a:schemeClr val="tx1"/>
                </a:solidFill>
                <a:effectLst/>
                <a:latin typeface="+mn-lt"/>
                <a:ea typeface="+mn-ea"/>
                <a:cs typeface="+mn-cs"/>
              </a:rPr>
              <a:t> believe is serious or requires urgent attention, please call or email</a:t>
            </a:r>
            <a:r>
              <a:rPr lang="en-GB" sz="1200" kern="1200" baseline="0" dirty="0" smtClean="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Randomising</a:t>
            </a:r>
            <a:r>
              <a:rPr lang="en-GB" baseline="0" dirty="0" smtClean="0"/>
              <a:t> participants – need a log in to the database and need to be on delegation log. </a:t>
            </a:r>
          </a:p>
          <a:p>
            <a:r>
              <a:rPr lang="en-GB" baseline="0" dirty="0" smtClean="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r>
              <a:rPr lang="en-GB" dirty="0" smtClean="0"/>
              <a:t>We are</a:t>
            </a:r>
            <a:r>
              <a:rPr lang="en-GB" baseline="0" dirty="0" smtClean="0"/>
              <a:t> only collecting a copy of CV and GCP cert for the PI but it is </a:t>
            </a:r>
            <a:r>
              <a:rPr lang="en-GB" sz="1200" kern="1200" dirty="0" smtClean="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smtClean="0">
                <a:solidFill>
                  <a:schemeClr val="tx1"/>
                </a:solidFill>
                <a:effectLst/>
                <a:latin typeface="+mn-lt"/>
                <a:ea typeface="+mn-ea"/>
                <a:cs typeface="+mn-cs"/>
              </a:rPr>
              <a:t> in your site file (just don’t need </a:t>
            </a:r>
            <a:r>
              <a:rPr lang="en-GB" sz="1200" kern="1200" baseline="0" smtClean="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examples</a:t>
            </a:r>
            <a:r>
              <a:rPr lang="en-GB" baseline="0" dirty="0" smtClean="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none" dirty="0" smtClean="0"/>
              <a:t>Please use browsers </a:t>
            </a:r>
            <a:r>
              <a:rPr lang="en-GB" u="none" baseline="0" dirty="0" smtClean="0"/>
              <a:t>Edge or Chrome – this is covered in the Data Collection Guide</a:t>
            </a:r>
            <a:endParaRPr lang="en-GB" u="none" dirty="0" smtClean="0"/>
          </a:p>
          <a:p>
            <a:endParaRPr lang="en-GB" u="sng" dirty="0" smtClean="0"/>
          </a:p>
          <a:p>
            <a:r>
              <a:rPr lang="en-GB" u="sng" dirty="0" smtClean="0"/>
              <a:t>Browser		Compatibility</a:t>
            </a:r>
          </a:p>
          <a:p>
            <a:r>
              <a:rPr lang="en-GB" dirty="0" smtClean="0"/>
              <a:t>Internet Explorer	Not compatible</a:t>
            </a:r>
          </a:p>
          <a:p>
            <a:r>
              <a:rPr lang="en-GB" dirty="0" smtClean="0"/>
              <a:t>Edge		Fully supported (recommended)</a:t>
            </a:r>
          </a:p>
          <a:p>
            <a:r>
              <a:rPr lang="en-GB" dirty="0" smtClean="0"/>
              <a:t>Chrome		Fully supported (recommended)</a:t>
            </a:r>
          </a:p>
          <a:p>
            <a:r>
              <a:rPr lang="en-GB" dirty="0" smtClean="0"/>
              <a:t>Firefox		Not supported but usable</a:t>
            </a:r>
          </a:p>
          <a:p>
            <a:r>
              <a:rPr lang="en-GB" dirty="0" smtClean="0"/>
              <a:t>Safari		Not supported (unknown usability)</a:t>
            </a:r>
          </a:p>
          <a:p>
            <a:r>
              <a:rPr lang="en-GB" dirty="0" smtClean="0"/>
              <a:t>Opera		Not supported (unknown usability)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 – nothing above and beyond</a:t>
            </a:r>
            <a:r>
              <a:rPr lang="en-GB" sz="120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Day 0 = day</a:t>
            </a:r>
            <a:r>
              <a:rPr lang="en-GB" baseline="0" dirty="0" smtClean="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Daily data should</a:t>
            </a:r>
            <a:r>
              <a:rPr lang="en-GB" baseline="0" dirty="0" smtClean="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If not discussed earlier,</a:t>
            </a:r>
            <a:r>
              <a:rPr lang="en-GB" baseline="0" dirty="0" smtClean="0">
                <a:solidFill>
                  <a:srgbClr val="92D050"/>
                </a:solidFill>
              </a:rPr>
              <a:t> q</a:t>
            </a:r>
            <a:r>
              <a:rPr lang="en-GB" dirty="0" smtClean="0">
                <a:solidFill>
                  <a:srgbClr val="92D050"/>
                </a:solidFill>
              </a:rPr>
              <a:t>uestion to site – what is source data</a:t>
            </a:r>
            <a:r>
              <a:rPr lang="en-GB" baseline="0" dirty="0" smtClean="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smtClean="0"/>
              <a:t>Text here….</a:t>
            </a:r>
            <a:endParaRPr lang="en-US" dirty="0"/>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117145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13" Type="http://schemas.openxmlformats.org/officeDocument/2006/relationships/image" Target="../media/image12.jpe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22.emf"/><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28.jp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jpg"/><Relationship Id="rId9"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smtClean="0"/>
              <a:t>Site Initiation Visit</a:t>
            </a:r>
            <a:endParaRPr lang="en-US" b="1" dirty="0"/>
          </a:p>
        </p:txBody>
      </p:sp>
      <p:sp>
        <p:nvSpPr>
          <p:cNvPr id="10" name="Text Placeholder 9"/>
          <p:cNvSpPr>
            <a:spLocks noGrp="1"/>
          </p:cNvSpPr>
          <p:nvPr>
            <p:ph type="body" sz="quarter" idx="11"/>
          </p:nvPr>
        </p:nvSpPr>
        <p:spPr>
          <a:xfrm>
            <a:off x="395536" y="6056709"/>
            <a:ext cx="8424936" cy="648072"/>
          </a:xfrm>
        </p:spPr>
        <p:txBody>
          <a:bodyPr/>
          <a:lstStyle/>
          <a:p>
            <a:r>
              <a:rPr lang="en-US" sz="2800" dirty="0" smtClean="0"/>
              <a:t>V2.2 </a:t>
            </a:r>
            <a:r>
              <a:rPr lang="en-US" sz="2800" dirty="0" smtClean="0"/>
              <a:t>03 Mar 2020</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Randomised</a:t>
            </a:r>
            <a:r>
              <a:rPr lang="en-US" dirty="0" smtClean="0"/>
              <a:t> controlled </a:t>
            </a:r>
            <a:r>
              <a:rPr lang="en-US" b="1" dirty="0" smtClean="0"/>
              <a:t>open label </a:t>
            </a:r>
            <a:r>
              <a:rPr lang="en-US" dirty="0" smtClean="0"/>
              <a:t>phase III clinical/cost-effectiveness RCT comparing </a:t>
            </a:r>
            <a:r>
              <a:rPr lang="en-US" b="1" dirty="0" smtClean="0"/>
              <a:t>mannitol </a:t>
            </a:r>
            <a:r>
              <a:rPr lang="en-US" dirty="0" smtClean="0"/>
              <a:t>and </a:t>
            </a:r>
            <a:r>
              <a:rPr lang="en-US" b="1" dirty="0" smtClean="0"/>
              <a:t>hypertonic saline</a:t>
            </a:r>
            <a:endParaRPr lang="en-US" dirty="0" smtClean="0"/>
          </a:p>
          <a:p>
            <a:pPr lvl="1"/>
            <a:r>
              <a:rPr lang="en-US" dirty="0" smtClean="0"/>
              <a:t>Internal pilot (6 months)</a:t>
            </a:r>
          </a:p>
          <a:p>
            <a:pPr lvl="1">
              <a:spcAft>
                <a:spcPts val="1200"/>
              </a:spcAft>
            </a:pPr>
            <a:r>
              <a:rPr lang="en-US" dirty="0" smtClean="0"/>
              <a:t>Blinded assessment of primary outcome at 6 months after randomisation</a:t>
            </a:r>
          </a:p>
          <a:p>
            <a:pPr>
              <a:spcAft>
                <a:spcPts val="1200"/>
              </a:spcAft>
            </a:pPr>
            <a:r>
              <a:rPr lang="en-US" dirty="0" smtClean="0"/>
              <a:t>Adult patient </a:t>
            </a:r>
            <a:r>
              <a:rPr lang="en-US" u="sng" dirty="0" smtClean="0"/>
              <a:t>&gt;</a:t>
            </a:r>
            <a:r>
              <a:rPr lang="en-US" dirty="0" smtClean="0"/>
              <a:t>16 with severe TBI and raised ICP requiring ICU</a:t>
            </a:r>
          </a:p>
          <a:p>
            <a:pPr>
              <a:spcAft>
                <a:spcPts val="1200"/>
              </a:spcAft>
            </a:pPr>
            <a:r>
              <a:rPr lang="en-US" dirty="0" smtClean="0"/>
              <a:t>Multi-</a:t>
            </a:r>
            <a:r>
              <a:rPr lang="en-US" dirty="0" err="1" smtClean="0"/>
              <a:t>centre</a:t>
            </a:r>
            <a:r>
              <a:rPr lang="en-US" dirty="0" smtClean="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a:t>
            </a:r>
            <a:r>
              <a:rPr lang="en-US" dirty="0" smtClean="0"/>
              <a:t>recruitment</a:t>
            </a:r>
          </a:p>
          <a:p>
            <a:pPr>
              <a:spcAft>
                <a:spcPts val="1200"/>
              </a:spcAft>
            </a:pPr>
            <a:r>
              <a:rPr lang="en-US" dirty="0" smtClean="0"/>
              <a:t>Overall recruitment target </a:t>
            </a:r>
            <a:r>
              <a:rPr lang="en-US" b="1" dirty="0" smtClean="0"/>
              <a:t>638 patients in 36 months </a:t>
            </a:r>
            <a:r>
              <a:rPr lang="en-US" dirty="0" smtClean="0"/>
              <a:t>(average 1 patient per </a:t>
            </a:r>
            <a:r>
              <a:rPr lang="en-US" dirty="0" err="1" smtClean="0"/>
              <a:t>centre</a:t>
            </a:r>
            <a:r>
              <a:rPr lang="en-US" dirty="0" smtClean="0"/>
              <a:t> per month)</a:t>
            </a:r>
            <a:endParaRPr lang="en-US" b="1" dirty="0" smtClean="0"/>
          </a:p>
          <a:p>
            <a:pPr>
              <a:spcAft>
                <a:spcPts val="1200"/>
              </a:spcAft>
            </a:pPr>
            <a:r>
              <a:rPr lang="en-US" dirty="0" smtClean="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smtClean="0"/>
              <a:t>Slide 10</a:t>
            </a:r>
            <a:endParaRPr lang="en-GB" dirty="0"/>
          </a:p>
        </p:txBody>
      </p:sp>
    </p:spTree>
    <p:extLst>
      <p:ext uri="{BB962C8B-B14F-4D97-AF65-F5344CB8AC3E}">
        <p14:creationId xmlns:p14="http://schemas.microsoft.com/office/powerpoint/2010/main" val="2435115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smtClean="0"/>
              <a:t>Outcomes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Primary outcome: GOS-E at 6 months post-TBI</a:t>
            </a:r>
          </a:p>
          <a:p>
            <a:r>
              <a:rPr lang="en-US" dirty="0" smtClean="0"/>
              <a:t>Secondary outcomes:</a:t>
            </a:r>
          </a:p>
          <a:p>
            <a:pPr lvl="1"/>
            <a:r>
              <a:rPr lang="en-US" dirty="0" smtClean="0"/>
              <a:t>Efficacy: ICP control, Progression to stage 3 therapies</a:t>
            </a:r>
          </a:p>
          <a:p>
            <a:pPr lvl="1"/>
            <a:r>
              <a:rPr lang="en-US" dirty="0" smtClean="0"/>
              <a:t>Resource use: Organ support on ICU, ICU LOS, Hospital LOS</a:t>
            </a:r>
          </a:p>
          <a:p>
            <a:pPr lvl="1"/>
            <a:r>
              <a:rPr lang="en-US" dirty="0" smtClean="0"/>
              <a:t>Patient outcomes: </a:t>
            </a:r>
            <a:r>
              <a:rPr lang="en-US" dirty="0" err="1" smtClean="0"/>
              <a:t>mOHS</a:t>
            </a:r>
            <a:r>
              <a:rPr lang="en-US" dirty="0" smtClean="0"/>
              <a:t> at discharge, GOS-E at 12 months, Survival (discharge, 3/6/12 months), Quality of life – EQ-5D (discharge, 3/6/12 months)</a:t>
            </a:r>
          </a:p>
          <a:p>
            <a:pPr lvl="1"/>
            <a:r>
              <a:rPr lang="en-US" dirty="0" smtClean="0"/>
              <a:t>Serious adverse events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11</a:t>
            </a:r>
            <a:endParaRPr lang="en-GB" dirty="0"/>
          </a:p>
        </p:txBody>
      </p:sp>
    </p:spTree>
    <p:extLst>
      <p:ext uri="{BB962C8B-B14F-4D97-AF65-F5344CB8AC3E}">
        <p14:creationId xmlns:p14="http://schemas.microsoft.com/office/powerpoint/2010/main" val="2133836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smtClean="0"/>
              <a:t>Potential side effects</a:t>
            </a:r>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smtClean="0"/>
              <a:t>Renal failure (M&gt;HHS, if </a:t>
            </a:r>
            <a:r>
              <a:rPr lang="en-GB" sz="2400" dirty="0" err="1" smtClean="0"/>
              <a:t>sOsm</a:t>
            </a:r>
            <a:r>
              <a:rPr lang="en-GB" sz="2400" dirty="0" smtClean="0"/>
              <a:t> &gt;320)</a:t>
            </a:r>
          </a:p>
          <a:p>
            <a:r>
              <a:rPr lang="en-GB" sz="2400" dirty="0" smtClean="0"/>
              <a:t>Central pontine </a:t>
            </a:r>
            <a:r>
              <a:rPr lang="en-GB" sz="2400" dirty="0" err="1" smtClean="0"/>
              <a:t>myelinolysis</a:t>
            </a:r>
            <a:endParaRPr lang="en-GB" sz="2400" dirty="0" smtClean="0"/>
          </a:p>
          <a:p>
            <a:r>
              <a:rPr lang="en-GB" sz="2400" dirty="0" smtClean="0"/>
              <a:t>Rebound increase in ICP after bolus</a:t>
            </a:r>
          </a:p>
          <a:p>
            <a:r>
              <a:rPr lang="en-GB" sz="2400" dirty="0" smtClean="0"/>
              <a:t>Metabolic acidosis</a:t>
            </a:r>
            <a:endParaRPr lang="en-GB" dirty="0" smtClean="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12</a:t>
            </a:r>
            <a:endParaRPr lang="en-GB" dirty="0"/>
          </a:p>
        </p:txBody>
      </p:sp>
    </p:spTree>
    <p:extLst>
      <p:ext uri="{BB962C8B-B14F-4D97-AF65-F5344CB8AC3E}">
        <p14:creationId xmlns:p14="http://schemas.microsoft.com/office/powerpoint/2010/main" val="1501168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OSMOTIC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Planned sub-study of the SOS Trial</a:t>
            </a:r>
          </a:p>
          <a:p>
            <a:r>
              <a:rPr lang="en-US" b="1" dirty="0" smtClean="0"/>
              <a:t>Aim to investigate the mechanisms behind any potential benefit of either mannitol or HTS</a:t>
            </a:r>
          </a:p>
          <a:p>
            <a:pPr lvl="1"/>
            <a:r>
              <a:rPr lang="en-US" dirty="0" smtClean="0"/>
              <a:t>Likely will be equivalent in reducing ICP</a:t>
            </a:r>
          </a:p>
          <a:p>
            <a:pPr lvl="1"/>
            <a:r>
              <a:rPr lang="en-US" dirty="0" smtClean="0"/>
              <a:t>?other effects on neuronal injury, </a:t>
            </a:r>
            <a:r>
              <a:rPr lang="en-US" dirty="0" err="1" smtClean="0"/>
              <a:t>neuroinflammation</a:t>
            </a:r>
            <a:r>
              <a:rPr lang="en-US" dirty="0" smtClean="0"/>
              <a:t> or other pathophysiological pathway on top of osmotic action</a:t>
            </a:r>
          </a:p>
          <a:p>
            <a:r>
              <a:rPr lang="en-US" b="1" dirty="0" smtClean="0"/>
              <a:t>Serum samples from recruited patients – markers of</a:t>
            </a:r>
            <a:r>
              <a:rPr lang="en-US" dirty="0" smtClean="0"/>
              <a:t>:</a:t>
            </a:r>
          </a:p>
          <a:p>
            <a:pPr lvl="1"/>
            <a:r>
              <a:rPr lang="en-US" dirty="0" smtClean="0"/>
              <a:t>Neuronal injury </a:t>
            </a:r>
          </a:p>
          <a:p>
            <a:pPr lvl="1"/>
            <a:r>
              <a:rPr lang="en-US" dirty="0" smtClean="0"/>
              <a:t>Inflammatory pathways</a:t>
            </a:r>
          </a:p>
          <a:p>
            <a:r>
              <a:rPr lang="en-US" b="1" dirty="0" smtClean="0"/>
              <a:t>Automated analysis of CT scans</a:t>
            </a:r>
            <a:endParaRPr lang="en-US" b="1" dirty="0"/>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smtClean="0"/>
              <a:t>Slide 13</a:t>
            </a:r>
            <a:endParaRPr lang="en-GB" dirty="0"/>
          </a:p>
        </p:txBody>
      </p:sp>
    </p:spTree>
    <p:extLst>
      <p:ext uri="{BB962C8B-B14F-4D97-AF65-F5344CB8AC3E}">
        <p14:creationId xmlns:p14="http://schemas.microsoft.com/office/powerpoint/2010/main" val="3214998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0323"/>
            <a:ext cx="6719713" cy="648816"/>
          </a:xfrm>
        </p:spPr>
        <p:txBody>
          <a:bodyPr/>
          <a:lstStyle/>
          <a:p>
            <a:r>
              <a:rPr lang="en-US" dirty="0" smtClean="0"/>
              <a:t>Trial timelines</a:t>
            </a:r>
            <a:endParaRPr lang="en-US" dirty="0"/>
          </a:p>
        </p:txBody>
      </p:sp>
      <p:graphicFrame>
        <p:nvGraphicFramePr>
          <p:cNvPr id="6" name="Table 5">
            <a:extLst>
              <a:ext uri="{FF2B5EF4-FFF2-40B4-BE49-F238E27FC236}">
                <a16:creationId xmlns:a16="http://schemas.microsoft.com/office/drawing/2014/main" id="{B49CADE2-474F-EA45-B341-DAA3251A08A0}"/>
              </a:ext>
            </a:extLst>
          </p:cNvPr>
          <p:cNvGraphicFramePr>
            <a:graphicFrameLocks noGrp="1"/>
          </p:cNvGraphicFramePr>
          <p:nvPr>
            <p:extLst>
              <p:ext uri="{D42A27DB-BD31-4B8C-83A1-F6EECF244321}">
                <p14:modId xmlns:p14="http://schemas.microsoft.com/office/powerpoint/2010/main" val="578253772"/>
              </p:ext>
            </p:extLst>
          </p:nvPr>
        </p:nvGraphicFramePr>
        <p:xfrm>
          <a:off x="547521" y="2827876"/>
          <a:ext cx="7582581" cy="2319085"/>
        </p:xfrm>
        <a:graphic>
          <a:graphicData uri="http://schemas.openxmlformats.org/drawingml/2006/table">
            <a:tbl>
              <a:tblPr firstRow="1" firstCol="1" bandRow="1">
                <a:tableStyleId>{5C22544A-7EE6-4342-B048-85BDC9FD1C3A}</a:tableStyleId>
              </a:tblPr>
              <a:tblGrid>
                <a:gridCol w="1711463">
                  <a:extLst>
                    <a:ext uri="{9D8B030D-6E8A-4147-A177-3AD203B41FA5}">
                      <a16:colId xmlns:a16="http://schemas.microsoft.com/office/drawing/2014/main" val="290418544"/>
                    </a:ext>
                  </a:extLst>
                </a:gridCol>
                <a:gridCol w="2483935">
                  <a:extLst>
                    <a:ext uri="{9D8B030D-6E8A-4147-A177-3AD203B41FA5}">
                      <a16:colId xmlns:a16="http://schemas.microsoft.com/office/drawing/2014/main" val="3746732495"/>
                    </a:ext>
                  </a:extLst>
                </a:gridCol>
                <a:gridCol w="3387183">
                  <a:extLst>
                    <a:ext uri="{9D8B030D-6E8A-4147-A177-3AD203B41FA5}">
                      <a16:colId xmlns:a16="http://schemas.microsoft.com/office/drawing/2014/main" val="1444647355"/>
                    </a:ext>
                  </a:extLst>
                </a:gridCol>
              </a:tblGrid>
              <a:tr h="463817">
                <a:tc>
                  <a:txBody>
                    <a:bodyPr/>
                    <a:lstStyle/>
                    <a:p>
                      <a:pPr>
                        <a:lnSpc>
                          <a:spcPct val="115000"/>
                        </a:lnSpc>
                        <a:spcAft>
                          <a:spcPts val="0"/>
                        </a:spcAft>
                      </a:pPr>
                      <a:r>
                        <a:rPr lang="en-GB" sz="1500" dirty="0">
                          <a:effectLst/>
                        </a:rPr>
                        <a:t> </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Month</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Recruitment</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921027855"/>
                  </a:ext>
                </a:extLst>
              </a:tr>
              <a:tr h="463817">
                <a:tc>
                  <a:txBody>
                    <a:bodyPr/>
                    <a:lstStyle/>
                    <a:p>
                      <a:pPr>
                        <a:lnSpc>
                          <a:spcPct val="115000"/>
                        </a:lnSpc>
                        <a:spcAft>
                          <a:spcPts val="0"/>
                        </a:spcAft>
                      </a:pPr>
                      <a:r>
                        <a:rPr lang="en-GB" sz="1500" dirty="0">
                          <a:effectLst/>
                        </a:rPr>
                        <a:t>Pilot study</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smtClean="0">
                          <a:effectLst/>
                        </a:rPr>
                        <a:t>7-12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50</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034061357"/>
                  </a:ext>
                </a:extLst>
              </a:tr>
              <a:tr h="463817">
                <a:tc>
                  <a:txBody>
                    <a:bodyPr/>
                    <a:lstStyle/>
                    <a:p>
                      <a:pPr>
                        <a:lnSpc>
                          <a:spcPct val="115000"/>
                        </a:lnSpc>
                        <a:spcAft>
                          <a:spcPts val="0"/>
                        </a:spcAft>
                      </a:pPr>
                      <a:r>
                        <a:rPr lang="en-GB" sz="1500">
                          <a:effectLst/>
                        </a:rPr>
                        <a:t>Recruitment</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13-42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588 (638 in total)</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643944076"/>
                  </a:ext>
                </a:extLst>
              </a:tr>
              <a:tr h="463817">
                <a:tc>
                  <a:txBody>
                    <a:bodyPr/>
                    <a:lstStyle/>
                    <a:p>
                      <a:pPr>
                        <a:lnSpc>
                          <a:spcPct val="115000"/>
                        </a:lnSpc>
                        <a:spcAft>
                          <a:spcPts val="0"/>
                        </a:spcAft>
                      </a:pPr>
                      <a:r>
                        <a:rPr lang="en-GB" sz="1500">
                          <a:effectLst/>
                        </a:rPr>
                        <a:t>Follow up</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43-48</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n/a</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935797501"/>
                  </a:ext>
                </a:extLst>
              </a:tr>
              <a:tr h="463817">
                <a:tc>
                  <a:txBody>
                    <a:bodyPr/>
                    <a:lstStyle/>
                    <a:p>
                      <a:pPr>
                        <a:lnSpc>
                          <a:spcPct val="115000"/>
                        </a:lnSpc>
                        <a:spcAft>
                          <a:spcPts val="0"/>
                        </a:spcAft>
                      </a:pPr>
                      <a:r>
                        <a:rPr lang="en-GB" sz="1500">
                          <a:effectLst/>
                        </a:rPr>
                        <a:t>Analysis</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49-54</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n/a</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478878075"/>
                  </a:ext>
                </a:extLst>
              </a:tr>
            </a:tbl>
          </a:graphicData>
        </a:graphic>
      </p:graphicFrame>
      <p:sp>
        <p:nvSpPr>
          <p:cNvPr id="5" name="Content Placeholder 2"/>
          <p:cNvSpPr txBox="1">
            <a:spLocks/>
          </p:cNvSpPr>
          <p:nvPr/>
        </p:nvSpPr>
        <p:spPr>
          <a:xfrm>
            <a:off x="457008" y="2401157"/>
            <a:ext cx="7886700" cy="59730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400" dirty="0" smtClean="0"/>
              <a:t>Pilot start date: January 2020</a:t>
            </a:r>
          </a:p>
          <a:p>
            <a:endParaRPr lang="en-GB"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14</a:t>
            </a:r>
            <a:endParaRPr lang="en-GB" dirty="0"/>
          </a:p>
        </p:txBody>
      </p:sp>
    </p:spTree>
    <p:extLst>
      <p:ext uri="{BB962C8B-B14F-4D97-AF65-F5344CB8AC3E}">
        <p14:creationId xmlns:p14="http://schemas.microsoft.com/office/powerpoint/2010/main" val="2503071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Slide 15</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a:t>
            </a:r>
            <a:r>
              <a:rPr lang="en-GB" sz="2400" dirty="0" smtClean="0"/>
              <a:t>centre, per </a:t>
            </a:r>
            <a:r>
              <a:rPr lang="en-GB" sz="2400" dirty="0"/>
              <a:t>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smtClean="0">
                <a:solidFill>
                  <a:srgbClr val="00B050"/>
                </a:solidFill>
              </a:rPr>
              <a:t>Go:</a:t>
            </a:r>
          </a:p>
          <a:p>
            <a:endParaRPr lang="en-GB" sz="2400" b="1" dirty="0" smtClean="0">
              <a:solidFill>
                <a:srgbClr val="00B050"/>
              </a:solidFill>
            </a:endParaRPr>
          </a:p>
          <a:p>
            <a:endParaRPr lang="en-GB" sz="2400" b="1" dirty="0">
              <a:solidFill>
                <a:srgbClr val="00B050"/>
              </a:solidFill>
            </a:endParaRPr>
          </a:p>
          <a:p>
            <a:pPr>
              <a:spcAft>
                <a:spcPts val="600"/>
              </a:spcAft>
            </a:pPr>
            <a:r>
              <a:rPr lang="en-GB" sz="2400" b="1" dirty="0" smtClean="0">
                <a:solidFill>
                  <a:srgbClr val="F79646"/>
                </a:solidFill>
              </a:rPr>
              <a:t>Amend:</a:t>
            </a:r>
          </a:p>
          <a:p>
            <a:endParaRPr lang="en-GB" sz="2400" b="1" dirty="0" smtClean="0">
              <a:solidFill>
                <a:srgbClr val="F79646"/>
              </a:solidFill>
            </a:endParaRPr>
          </a:p>
          <a:p>
            <a:endParaRPr lang="en-GB" sz="2400" b="1" dirty="0" smtClean="0">
              <a:solidFill>
                <a:srgbClr val="FF0000"/>
              </a:solidFill>
            </a:endParaRPr>
          </a:p>
          <a:p>
            <a:r>
              <a:rPr lang="en-GB" sz="2400" b="1" dirty="0" smtClean="0">
                <a:solidFill>
                  <a:srgbClr val="FF0000"/>
                </a:solidFill>
              </a:rPr>
              <a:t>Stop</a:t>
            </a:r>
            <a:r>
              <a:rPr lang="en-GB" sz="2400" dirty="0" smtClean="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t>
            </a:r>
            <a:r>
              <a:rPr lang="en-GB" sz="2400" dirty="0" smtClean="0"/>
              <a:t>a review </a:t>
            </a:r>
            <a:r>
              <a:rPr lang="en-GB" sz="2400" dirty="0"/>
              <a:t>of screening logs and protocol. Any barriers </a:t>
            </a:r>
            <a:r>
              <a:rPr lang="en-GB" sz="2400" dirty="0" smtClean="0"/>
              <a:t>to recruitment </a:t>
            </a:r>
            <a:r>
              <a:rPr lang="en-GB" sz="2400" dirty="0"/>
              <a:t>will be addressed</a:t>
            </a:r>
            <a:r>
              <a:rPr lang="en-GB" sz="2400" dirty="0" smtClean="0"/>
              <a:t>.</a:t>
            </a:r>
          </a:p>
          <a:p>
            <a:pPr>
              <a:spcAft>
                <a:spcPts val="600"/>
              </a:spcAft>
            </a:pPr>
            <a:r>
              <a:rPr lang="en-GB" sz="2400" dirty="0"/>
              <a:t>50-75% recruitment = progress to main trial </a:t>
            </a:r>
            <a:r>
              <a:rPr lang="en-GB" sz="2400" dirty="0" smtClean="0"/>
              <a:t>with additional </a:t>
            </a:r>
            <a:r>
              <a:rPr lang="en-GB" sz="2400" dirty="0"/>
              <a:t>sites being recruited as well as a screening </a:t>
            </a:r>
            <a:r>
              <a:rPr lang="en-GB" sz="2400" dirty="0" smtClean="0"/>
              <a:t>log and </a:t>
            </a:r>
            <a:r>
              <a:rPr lang="en-GB" sz="2400" dirty="0"/>
              <a:t>protocol review</a:t>
            </a:r>
            <a:r>
              <a:rPr lang="en-GB" sz="2400" dirty="0" smtClean="0"/>
              <a:t>.</a:t>
            </a:r>
          </a:p>
          <a:p>
            <a:r>
              <a:rPr lang="en-GB" sz="2400" dirty="0"/>
              <a:t>&lt;50% recruitment = the decision to progress will </a:t>
            </a:r>
            <a:r>
              <a:rPr lang="en-GB" sz="2400" dirty="0" smtClean="0"/>
              <a:t>be made by </a:t>
            </a:r>
            <a:r>
              <a:rPr lang="en-GB" sz="2400" dirty="0"/>
              <a:t>the TSC in association with the funder</a:t>
            </a:r>
            <a:r>
              <a:rPr lang="en-GB" sz="2400" dirty="0" smtClean="0"/>
              <a:t>.</a:t>
            </a:r>
            <a:endParaRPr lang="en-GB" sz="2400" dirty="0"/>
          </a:p>
        </p:txBody>
      </p:sp>
    </p:spTree>
    <p:extLst>
      <p:ext uri="{BB962C8B-B14F-4D97-AF65-F5344CB8AC3E}">
        <p14:creationId xmlns:p14="http://schemas.microsoft.com/office/powerpoint/2010/main" val="42109544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156550"/>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1865669"/>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smtClean="0"/>
              <a:t>Inclusion criteria:</a:t>
            </a:r>
          </a:p>
          <a:p>
            <a:pPr marL="0" indent="0">
              <a:spcAft>
                <a:spcPts val="600"/>
              </a:spcAft>
              <a:buFont typeface="Arial" panose="020B0604020202020204" pitchFamily="34" charset="0"/>
              <a:buNone/>
            </a:pPr>
            <a:endParaRPr lang="en-US" sz="900" b="1" dirty="0" smtClean="0"/>
          </a:p>
          <a:p>
            <a:pPr lvl="1">
              <a:spcAft>
                <a:spcPts val="1200"/>
              </a:spcAft>
              <a:buClr>
                <a:srgbClr val="00B050"/>
              </a:buClr>
              <a:buFont typeface="Wingdings 2" panose="05020102010507070707" pitchFamily="18" charset="2"/>
              <a:buChar char="P"/>
            </a:pPr>
            <a:r>
              <a:rPr lang="en-US" dirty="0" smtClean="0"/>
              <a:t>Adult </a:t>
            </a:r>
            <a:r>
              <a:rPr lang="en-US" u="sng" dirty="0" smtClean="0"/>
              <a:t>&gt;</a:t>
            </a:r>
            <a:r>
              <a:rPr lang="en-US" dirty="0" smtClean="0"/>
              <a:t> 16</a:t>
            </a:r>
          </a:p>
          <a:p>
            <a:pPr lvl="1">
              <a:spcAft>
                <a:spcPts val="1200"/>
              </a:spcAft>
              <a:buClr>
                <a:srgbClr val="00B050"/>
              </a:buClr>
              <a:buFont typeface="Wingdings 2" panose="05020102010507070707" pitchFamily="18" charset="2"/>
              <a:buChar char="P"/>
            </a:pPr>
            <a:r>
              <a:rPr lang="en-US" dirty="0" smtClean="0"/>
              <a:t>Admission to ICU with TBI</a:t>
            </a:r>
          </a:p>
          <a:p>
            <a:pPr lvl="1">
              <a:spcAft>
                <a:spcPts val="1200"/>
              </a:spcAft>
              <a:buClr>
                <a:srgbClr val="00B050"/>
              </a:buClr>
              <a:buFont typeface="Wingdings 2" panose="05020102010507070707" pitchFamily="18" charset="2"/>
              <a:buChar char="P"/>
            </a:pPr>
            <a:r>
              <a:rPr lang="en-US" dirty="0" smtClean="0"/>
              <a:t>ICP &gt; 20mmHg for more than 5 </a:t>
            </a:r>
            <a:r>
              <a:rPr lang="en-US" dirty="0" err="1" smtClean="0"/>
              <a:t>mins</a:t>
            </a:r>
            <a:r>
              <a:rPr lang="en-US" dirty="0" smtClean="0"/>
              <a:t> despite stage 1 measures</a:t>
            </a:r>
          </a:p>
          <a:p>
            <a:pPr lvl="1">
              <a:spcAft>
                <a:spcPts val="1200"/>
              </a:spcAft>
              <a:buClr>
                <a:srgbClr val="00B050"/>
              </a:buClr>
              <a:buFont typeface="Wingdings 2" panose="05020102010507070707" pitchFamily="18" charset="2"/>
              <a:buChar char="P"/>
            </a:pPr>
            <a:r>
              <a:rPr lang="en-US" dirty="0" smtClean="0"/>
              <a:t>&lt; 10 days from initial TBI</a:t>
            </a:r>
          </a:p>
          <a:p>
            <a:pPr lvl="1">
              <a:spcAft>
                <a:spcPts val="1200"/>
              </a:spcAft>
              <a:buClr>
                <a:srgbClr val="00B050"/>
              </a:buClr>
              <a:buFont typeface="Wingdings 2" panose="05020102010507070707" pitchFamily="18" charset="2"/>
              <a:buChar char="P"/>
            </a:pPr>
            <a:r>
              <a:rPr lang="en-US" dirty="0" smtClean="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06931" y="1865669"/>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Exclusion criteria:</a:t>
            </a:r>
          </a:p>
          <a:p>
            <a:pPr>
              <a:buFont typeface="Calibri" panose="020F0502020204030204" pitchFamily="34" charset="0"/>
              <a:buChar char="X"/>
            </a:pPr>
            <a:endParaRPr lang="en-US" sz="900" b="1" dirty="0" smtClean="0"/>
          </a:p>
          <a:p>
            <a:pPr lvl="1">
              <a:spcAft>
                <a:spcPts val="1200"/>
              </a:spcAft>
              <a:buClr>
                <a:srgbClr val="FF0000"/>
              </a:buClr>
              <a:buFont typeface="Calibri" panose="020F0502020204030204" pitchFamily="34" charset="0"/>
              <a:buChar char="x"/>
            </a:pPr>
            <a:r>
              <a:rPr lang="en-GB" sz="2600" dirty="0" smtClean="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smtClean="0"/>
              <a:t>Pregnancy*</a:t>
            </a:r>
          </a:p>
          <a:p>
            <a:pPr lvl="1">
              <a:spcAft>
                <a:spcPts val="1200"/>
              </a:spcAft>
              <a:buClr>
                <a:srgbClr val="FF0000"/>
              </a:buClr>
              <a:buFont typeface="Calibri" panose="020F0502020204030204" pitchFamily="34" charset="0"/>
              <a:buChar char="x"/>
            </a:pPr>
            <a:r>
              <a:rPr lang="en-GB" sz="2600" dirty="0" smtClean="0"/>
              <a:t>Severe </a:t>
            </a:r>
            <a:r>
              <a:rPr lang="en-GB" sz="2600" dirty="0" err="1" smtClean="0"/>
              <a:t>hypernatraemia</a:t>
            </a:r>
            <a:r>
              <a:rPr lang="en-GB" sz="2600" dirty="0" smtClean="0"/>
              <a:t> (serum Na &gt; 155mmol/L)</a:t>
            </a:r>
          </a:p>
          <a:p>
            <a:pPr marL="457200" lvl="1" indent="0">
              <a:spcAft>
                <a:spcPts val="1200"/>
              </a:spcAft>
              <a:buClr>
                <a:srgbClr val="FF0000"/>
              </a:buClr>
              <a:buNone/>
            </a:pPr>
            <a:r>
              <a:rPr lang="en-US" sz="2100" i="1" dirty="0" smtClean="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16</a:t>
            </a:r>
            <a:endParaRPr lang="en-GB" dirty="0"/>
          </a:p>
        </p:txBody>
      </p:sp>
      <p:sp>
        <p:nvSpPr>
          <p:cNvPr id="10" name="TextBox 9"/>
          <p:cNvSpPr txBox="1"/>
          <p:nvPr/>
        </p:nvSpPr>
        <p:spPr>
          <a:xfrm>
            <a:off x="1207893" y="5663179"/>
            <a:ext cx="3189009" cy="523220"/>
          </a:xfrm>
          <a:prstGeom prst="rect">
            <a:avLst/>
          </a:prstGeom>
          <a:noFill/>
          <a:ln cmpd="sng">
            <a:solidFill>
              <a:schemeClr val="accent1"/>
            </a:solidFill>
          </a:ln>
          <a:effectLst>
            <a:glow rad="101600">
              <a:schemeClr val="accent6">
                <a:satMod val="175000"/>
                <a:alpha val="40000"/>
              </a:schemeClr>
            </a:glow>
          </a:effectLst>
        </p:spPr>
        <p:txBody>
          <a:bodyPr wrap="square" rtlCol="0">
            <a:spAutoFit/>
          </a:bodyPr>
          <a:lstStyle/>
          <a:p>
            <a:r>
              <a:rPr lang="en-GB" sz="1400" dirty="0" smtClean="0"/>
              <a:t>Patients remains eligible if hyperosmolar therapy is given before admission to ICU</a:t>
            </a:r>
            <a:endParaRPr lang="en-GB" sz="1400" dirty="0"/>
          </a:p>
        </p:txBody>
      </p:sp>
    </p:spTree>
    <p:extLst>
      <p:ext uri="{BB962C8B-B14F-4D97-AF65-F5344CB8AC3E}">
        <p14:creationId xmlns:p14="http://schemas.microsoft.com/office/powerpoint/2010/main" val="23044479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smtClean="0"/>
              <a:t>Screening process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PI responsibility to make treating teams aware of trial</a:t>
            </a:r>
          </a:p>
          <a:p>
            <a:pPr>
              <a:spcAft>
                <a:spcPts val="1200"/>
              </a:spcAft>
            </a:pPr>
            <a:r>
              <a:rPr lang="en-US" dirty="0" smtClean="0"/>
              <a:t>All patients admitted to ICU with severe TBI should be screened</a:t>
            </a:r>
          </a:p>
          <a:p>
            <a:pPr>
              <a:spcAft>
                <a:spcPts val="1200"/>
              </a:spcAft>
            </a:pPr>
            <a:r>
              <a:rPr lang="en-US" dirty="0" smtClean="0"/>
              <a:t>Screening should be a continuous process</a:t>
            </a:r>
          </a:p>
          <a:p>
            <a:pPr>
              <a:spcAft>
                <a:spcPts val="1200"/>
              </a:spcAft>
            </a:pPr>
            <a:r>
              <a:rPr lang="en-US" dirty="0" smtClean="0"/>
              <a:t>Screening data to be entered on the SOS web application</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smtClean="0"/>
              <a:t>Slide 17</a:t>
            </a:r>
            <a:endParaRPr lang="en-GB" dirty="0"/>
          </a:p>
        </p:txBody>
      </p:sp>
    </p:spTree>
    <p:extLst>
      <p:ext uri="{BB962C8B-B14F-4D97-AF65-F5344CB8AC3E}">
        <p14:creationId xmlns:p14="http://schemas.microsoft.com/office/powerpoint/2010/main" val="15309546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smtClean="0"/>
              <a:t>Screening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smtClean="0"/>
              <a:t>Slide 18</a:t>
            </a:r>
          </a:p>
        </p:txBody>
      </p:sp>
    </p:spTree>
    <p:extLst>
      <p:ext uri="{BB962C8B-B14F-4D97-AF65-F5344CB8AC3E}">
        <p14:creationId xmlns:p14="http://schemas.microsoft.com/office/powerpoint/2010/main" val="26334445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smtClean="0"/>
              <a:t>Confirmation of eligibility</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Eligibility must be assessed and confirmed by a </a:t>
            </a:r>
            <a:r>
              <a:rPr lang="en-GB" b="1" u="sng" dirty="0" smtClean="0"/>
              <a:t>medically qualified member of staff only, prior to the patient being enrolled</a:t>
            </a:r>
          </a:p>
          <a:p>
            <a:pPr>
              <a:spcAft>
                <a:spcPts val="1200"/>
              </a:spcAft>
            </a:pPr>
            <a:r>
              <a:rPr lang="en-GB" dirty="0" smtClean="0"/>
              <a:t>The screening and eligibility form can be signed at the time or as soon as practically possible after enrolment</a:t>
            </a:r>
          </a:p>
          <a:p>
            <a:pPr>
              <a:spcAft>
                <a:spcPts val="1200"/>
              </a:spcAft>
            </a:pPr>
            <a:r>
              <a:rPr lang="en-GB" dirty="0"/>
              <a:t>The justification for the patient meeting all of the eligibility criteria must be clearly documented in the patient’s medical notes for monitoring purposes</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19</a:t>
            </a:r>
            <a:endParaRPr lang="en-GB" dirty="0"/>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smtClean="0"/>
              <a:t>General Study Information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smtClean="0"/>
                        <a:t>Chief Investigator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smtClean="0"/>
                        <a:t>Prof.</a:t>
                      </a:r>
                      <a:r>
                        <a:rPr lang="en-GB" dirty="0" smtClean="0"/>
                        <a:t> Gavin</a:t>
                      </a:r>
                      <a:r>
                        <a:rPr lang="en-GB" baseline="0" dirty="0" smtClean="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smtClean="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prstClr val="black"/>
                          </a:solidFill>
                        </a:rPr>
                        <a:t>NIHR </a:t>
                      </a: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smtClean="0"/>
                        <a:t>Coordinating Centre</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t>Warwick Clinical Trials</a:t>
                      </a:r>
                      <a:r>
                        <a:rPr lang="en-GB" baseline="0" dirty="0" smtClean="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smtClean="0"/>
                        <a:t>Contact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hlinkClick r:id="rId3"/>
                        </a:rPr>
                        <a:t>sostrial@warwick.ac.uk</a:t>
                      </a:r>
                      <a:endParaRPr lang="en-GB" dirty="0" smtClean="0"/>
                    </a:p>
                    <a:p>
                      <a:r>
                        <a:rPr lang="en-GB" dirty="0" smtClean="0"/>
                        <a:t>Tel: </a:t>
                      </a:r>
                      <a:r>
                        <a:rPr lang="en-GB" dirty="0" smtClean="0">
                          <a:solidFill>
                            <a:schemeClr val="tx1"/>
                          </a:solidFill>
                        </a:rPr>
                        <a:t>02476 151 738</a:t>
                      </a:r>
                      <a:endParaRPr lang="en-GB"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rotWithShape="1">
          <a:blip r:embed="rId5">
            <a:extLst>
              <a:ext uri="{28A0092B-C50C-407E-A947-70E740481C1C}">
                <a14:useLocalDpi xmlns:a14="http://schemas.microsoft.com/office/drawing/2010/main" val="0"/>
              </a:ext>
            </a:extLst>
          </a:blip>
          <a:srcRect b="21575"/>
          <a:stretch/>
        </p:blipFill>
        <p:spPr bwMode="auto">
          <a:xfrm>
            <a:off x="3439014" y="4401568"/>
            <a:ext cx="1022992" cy="120342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rotWithShape="1">
          <a:blip r:embed="rId6">
            <a:extLst>
              <a:ext uri="{28A0092B-C50C-407E-A947-70E740481C1C}">
                <a14:useLocalDpi xmlns:a14="http://schemas.microsoft.com/office/drawing/2010/main" val="0"/>
              </a:ext>
            </a:extLst>
          </a:blip>
          <a:srcRect b="21791"/>
          <a:stretch/>
        </p:blipFill>
        <p:spPr bwMode="auto">
          <a:xfrm>
            <a:off x="2355969" y="4413201"/>
            <a:ext cx="1015904" cy="119179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t="1" b="24362"/>
          <a:stretch/>
        </p:blipFill>
        <p:spPr>
          <a:xfrm>
            <a:off x="284283" y="4423219"/>
            <a:ext cx="1022993" cy="1191267"/>
          </a:xfrm>
          <a:prstGeom prst="rect">
            <a:avLst/>
          </a:prstGeom>
        </p:spPr>
      </p:pic>
      <p:pic>
        <p:nvPicPr>
          <p:cNvPr id="10" name="Picture 9"/>
          <p:cNvPicPr>
            <a:picLocks noChangeAspect="1"/>
          </p:cNvPicPr>
          <p:nvPr/>
        </p:nvPicPr>
        <p:blipFill rotWithShape="1">
          <a:blip r:embed="rId8">
            <a:extLst>
              <a:ext uri="{28A0092B-C50C-407E-A947-70E740481C1C}">
                <a14:useLocalDpi xmlns:a14="http://schemas.microsoft.com/office/drawing/2010/main" val="0"/>
              </a:ext>
            </a:extLst>
          </a:blip>
          <a:srcRect b="22234"/>
          <a:stretch/>
        </p:blipFill>
        <p:spPr>
          <a:xfrm>
            <a:off x="4518097" y="4401568"/>
            <a:ext cx="1031667" cy="1203426"/>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b="21662"/>
          <a:stretch/>
        </p:blipFill>
        <p:spPr>
          <a:xfrm>
            <a:off x="6752567" y="4397423"/>
            <a:ext cx="1027658" cy="1207571"/>
          </a:xfrm>
          <a:prstGeom prst="rect">
            <a:avLst/>
          </a:prstGeom>
        </p:spPr>
      </p:pic>
      <p:pic>
        <p:nvPicPr>
          <p:cNvPr id="12" name="Picture 11"/>
          <p:cNvPicPr>
            <a:picLocks noChangeAspect="1"/>
          </p:cNvPicPr>
          <p:nvPr/>
        </p:nvPicPr>
        <p:blipFill rotWithShape="1">
          <a:blip r:embed="rId10">
            <a:extLst>
              <a:ext uri="{28A0092B-C50C-407E-A947-70E740481C1C}">
                <a14:useLocalDpi xmlns:a14="http://schemas.microsoft.com/office/drawing/2010/main" val="0"/>
              </a:ext>
            </a:extLst>
          </a:blip>
          <a:srcRect b="21565"/>
          <a:stretch/>
        </p:blipFill>
        <p:spPr>
          <a:xfrm>
            <a:off x="7841489" y="4394319"/>
            <a:ext cx="1031669" cy="1213778"/>
          </a:xfrm>
          <a:prstGeom prst="rect">
            <a:avLst/>
          </a:prstGeom>
        </p:spPr>
      </p:pic>
      <p:sp>
        <p:nvSpPr>
          <p:cNvPr id="13" name="TextBox 12"/>
          <p:cNvSpPr txBox="1"/>
          <p:nvPr/>
        </p:nvSpPr>
        <p:spPr>
          <a:xfrm>
            <a:off x="98993" y="5714955"/>
            <a:ext cx="1393572" cy="954107"/>
          </a:xfrm>
          <a:prstGeom prst="rect">
            <a:avLst/>
          </a:prstGeom>
          <a:noFill/>
        </p:spPr>
        <p:txBody>
          <a:bodyPr wrap="square" rtlCol="0">
            <a:spAutoFit/>
          </a:bodyPr>
          <a:lstStyle/>
          <a:p>
            <a:pPr algn="ctr"/>
            <a:r>
              <a:rPr lang="en-GB" sz="1400" b="1" dirty="0" smtClean="0"/>
              <a:t>Chief Investigator</a:t>
            </a:r>
          </a:p>
          <a:p>
            <a:pPr algn="ctr"/>
            <a:r>
              <a:rPr lang="en-GB" sz="1400" dirty="0" err="1" smtClean="0"/>
              <a:t>Prof.</a:t>
            </a:r>
            <a:r>
              <a:rPr lang="en-GB" sz="1400" dirty="0" smtClean="0"/>
              <a:t> Gavin Perkins</a:t>
            </a:r>
            <a:endParaRPr lang="en-GB" sz="1400" dirty="0"/>
          </a:p>
        </p:txBody>
      </p:sp>
      <p:sp>
        <p:nvSpPr>
          <p:cNvPr id="15" name="TextBox 14"/>
          <p:cNvSpPr txBox="1"/>
          <p:nvPr/>
        </p:nvSpPr>
        <p:spPr>
          <a:xfrm>
            <a:off x="2162395" y="5687720"/>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Prof.</a:t>
            </a:r>
            <a:r>
              <a:rPr lang="en-GB" sz="1400" dirty="0" smtClean="0"/>
              <a:t> Ranjit Lall</a:t>
            </a:r>
            <a:endParaRPr lang="en-GB" sz="1400" dirty="0"/>
          </a:p>
        </p:txBody>
      </p:sp>
      <p:sp>
        <p:nvSpPr>
          <p:cNvPr id="16" name="TextBox 15"/>
          <p:cNvSpPr txBox="1"/>
          <p:nvPr/>
        </p:nvSpPr>
        <p:spPr>
          <a:xfrm>
            <a:off x="3170631" y="5699551"/>
            <a:ext cx="1393572" cy="738664"/>
          </a:xfrm>
          <a:prstGeom prst="rect">
            <a:avLst/>
          </a:prstGeom>
          <a:noFill/>
        </p:spPr>
        <p:txBody>
          <a:bodyPr wrap="square" rtlCol="0">
            <a:spAutoFit/>
          </a:bodyPr>
          <a:lstStyle/>
          <a:p>
            <a:pPr algn="ctr"/>
            <a:r>
              <a:rPr lang="en-GB" sz="1400" b="1" dirty="0" smtClean="0"/>
              <a:t>Senior Project Manager</a:t>
            </a:r>
          </a:p>
          <a:p>
            <a:pPr algn="ctr"/>
            <a:r>
              <a:rPr lang="en-GB" sz="1400" dirty="0" smtClean="0"/>
              <a:t>Scott Regan</a:t>
            </a:r>
            <a:endParaRPr lang="en-GB" sz="1400" dirty="0"/>
          </a:p>
        </p:txBody>
      </p:sp>
      <p:sp>
        <p:nvSpPr>
          <p:cNvPr id="17" name="TextBox 16"/>
          <p:cNvSpPr txBox="1"/>
          <p:nvPr/>
        </p:nvSpPr>
        <p:spPr>
          <a:xfrm>
            <a:off x="4259881" y="5703148"/>
            <a:ext cx="1393572" cy="954107"/>
          </a:xfrm>
          <a:prstGeom prst="rect">
            <a:avLst/>
          </a:prstGeom>
          <a:noFill/>
        </p:spPr>
        <p:txBody>
          <a:bodyPr wrap="square" rtlCol="0">
            <a:spAutoFit/>
          </a:bodyPr>
          <a:lstStyle/>
          <a:p>
            <a:pPr algn="ctr"/>
            <a:r>
              <a:rPr lang="en-GB" sz="1400" b="1" dirty="0" smtClean="0"/>
              <a:t>Health Economist</a:t>
            </a:r>
          </a:p>
          <a:p>
            <a:pPr algn="ctr"/>
            <a:r>
              <a:rPr lang="en-GB" sz="1400" dirty="0" err="1" smtClean="0"/>
              <a:t>Prof.</a:t>
            </a:r>
            <a:r>
              <a:rPr lang="en-GB" sz="1400" dirty="0" smtClean="0"/>
              <a:t> James Mason</a:t>
            </a:r>
            <a:endParaRPr lang="en-GB" sz="1400" dirty="0"/>
          </a:p>
        </p:txBody>
      </p:sp>
      <p:sp>
        <p:nvSpPr>
          <p:cNvPr id="18" name="TextBox 17"/>
          <p:cNvSpPr txBox="1"/>
          <p:nvPr/>
        </p:nvSpPr>
        <p:spPr>
          <a:xfrm>
            <a:off x="5391283" y="5718599"/>
            <a:ext cx="1393572" cy="523220"/>
          </a:xfrm>
          <a:prstGeom prst="rect">
            <a:avLst/>
          </a:prstGeom>
          <a:noFill/>
        </p:spPr>
        <p:txBody>
          <a:bodyPr wrap="square" rtlCol="0">
            <a:spAutoFit/>
          </a:bodyPr>
          <a:lstStyle/>
          <a:p>
            <a:pPr algn="ctr"/>
            <a:r>
              <a:rPr lang="en-GB" sz="1400" b="1" dirty="0" smtClean="0"/>
              <a:t>Trial Manager</a:t>
            </a:r>
          </a:p>
          <a:p>
            <a:pPr algn="ctr"/>
            <a:r>
              <a:rPr lang="en-GB" sz="1400" dirty="0" smtClean="0"/>
              <a:t>Louisa Hamilton</a:t>
            </a:r>
            <a:endParaRPr lang="en-GB" sz="1400" dirty="0"/>
          </a:p>
        </p:txBody>
      </p:sp>
      <p:sp>
        <p:nvSpPr>
          <p:cNvPr id="19" name="TextBox 18"/>
          <p:cNvSpPr txBox="1"/>
          <p:nvPr/>
        </p:nvSpPr>
        <p:spPr>
          <a:xfrm>
            <a:off x="6522685" y="5676343"/>
            <a:ext cx="1393572" cy="738664"/>
          </a:xfrm>
          <a:prstGeom prst="rect">
            <a:avLst/>
          </a:prstGeom>
          <a:noFill/>
        </p:spPr>
        <p:txBody>
          <a:bodyPr wrap="square" rtlCol="0">
            <a:spAutoFit/>
          </a:bodyPr>
          <a:lstStyle/>
          <a:p>
            <a:pPr algn="ctr"/>
            <a:r>
              <a:rPr lang="en-GB" sz="1400" b="1" dirty="0" smtClean="0"/>
              <a:t>Trial Coordinator</a:t>
            </a:r>
          </a:p>
          <a:p>
            <a:pPr algn="ctr"/>
            <a:r>
              <a:rPr lang="en-GB" sz="1400" dirty="0" smtClean="0"/>
              <a:t>Cat Hill</a:t>
            </a:r>
            <a:endParaRPr lang="en-GB" sz="1400" dirty="0"/>
          </a:p>
        </p:txBody>
      </p:sp>
      <p:sp>
        <p:nvSpPr>
          <p:cNvPr id="20" name="TextBox 19"/>
          <p:cNvSpPr txBox="1"/>
          <p:nvPr/>
        </p:nvSpPr>
        <p:spPr>
          <a:xfrm>
            <a:off x="7623340"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Dr.</a:t>
            </a:r>
            <a:r>
              <a:rPr lang="en-GB" sz="1400" dirty="0" smtClean="0"/>
              <a:t> Chen Ji</a:t>
            </a:r>
            <a:endParaRPr lang="en-GB" sz="1400" dirty="0"/>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smtClean="0"/>
              <a:t>Slide 2</a:t>
            </a:r>
            <a:endParaRPr lang="en-GB" dirty="0"/>
          </a:p>
        </p:txBody>
      </p:sp>
      <p:pic>
        <p:nvPicPr>
          <p:cNvPr id="6" name="Picture 5"/>
          <p:cNvPicPr>
            <a:picLocks noChangeAspect="1"/>
          </p:cNvPicPr>
          <p:nvPr/>
        </p:nvPicPr>
        <p:blipFill rotWithShape="1">
          <a:blip r:embed="rId12"/>
          <a:srcRect l="12872" t="14428" r="14897" b="40163"/>
          <a:stretch/>
        </p:blipFill>
        <p:spPr>
          <a:xfrm>
            <a:off x="5611028" y="4407146"/>
            <a:ext cx="1080275" cy="1207340"/>
          </a:xfrm>
          <a:prstGeom prst="rect">
            <a:avLst/>
          </a:prstGeom>
        </p:spPr>
      </p:pic>
      <p:pic>
        <p:nvPicPr>
          <p:cNvPr id="1026" name="Picture 2" descr="https://www.ndcn.ox.ac.uk/team/matthew-rowland/@@haiku.profiles.portrait/f9b3b96517df421682dcf4aa4d85454d/@@images/image/w1140?757c3cee-8255-4f5f-887b-522cd72733ea"/>
          <p:cNvPicPr>
            <a:picLocks noChangeAspect="1" noChangeArrowheads="1"/>
          </p:cNvPicPr>
          <p:nvPr/>
        </p:nvPicPr>
        <p:blipFill rotWithShape="1">
          <a:blip r:embed="rId13">
            <a:extLst>
              <a:ext uri="{28A0092B-C50C-407E-A947-70E740481C1C}">
                <a14:useLocalDpi xmlns:a14="http://schemas.microsoft.com/office/drawing/2010/main" val="0"/>
              </a:ext>
            </a:extLst>
          </a:blip>
          <a:srcRect l="9908" r="10497" b="126"/>
          <a:stretch/>
        </p:blipFill>
        <p:spPr bwMode="auto">
          <a:xfrm>
            <a:off x="1374140" y="4423219"/>
            <a:ext cx="924560" cy="116012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1106903" y="5680018"/>
            <a:ext cx="1393572" cy="738664"/>
          </a:xfrm>
          <a:prstGeom prst="rect">
            <a:avLst/>
          </a:prstGeom>
          <a:noFill/>
        </p:spPr>
        <p:txBody>
          <a:bodyPr wrap="square" rtlCol="0">
            <a:spAutoFit/>
          </a:bodyPr>
          <a:lstStyle/>
          <a:p>
            <a:pPr algn="ctr"/>
            <a:r>
              <a:rPr lang="en-GB" sz="1400" b="1" dirty="0" smtClean="0"/>
              <a:t>Co-Investigator</a:t>
            </a:r>
          </a:p>
          <a:p>
            <a:pPr algn="ctr"/>
            <a:r>
              <a:rPr lang="en-GB" sz="1400" dirty="0" err="1" smtClean="0"/>
              <a:t>Dr.</a:t>
            </a:r>
            <a:r>
              <a:rPr lang="en-GB" sz="1400" dirty="0" smtClean="0"/>
              <a:t> Matt Rowland</a:t>
            </a:r>
            <a:endParaRPr lang="en-GB" sz="1400" dirty="0"/>
          </a:p>
        </p:txBody>
      </p:sp>
    </p:spTree>
    <p:extLst>
      <p:ext uri="{BB962C8B-B14F-4D97-AF65-F5344CB8AC3E}">
        <p14:creationId xmlns:p14="http://schemas.microsoft.com/office/powerpoint/2010/main" val="3995257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smtClean="0"/>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smtClean="0"/>
              <a:t>Use online randomisation form</a:t>
            </a:r>
          </a:p>
          <a:p>
            <a:pPr>
              <a:spcAft>
                <a:spcPts val="1200"/>
              </a:spcAft>
            </a:pPr>
            <a:endParaRPr lang="en-GB"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a:t>
            </a:r>
            <a:r>
              <a:rPr lang="en-GB" sz="2600" dirty="0" smtClean="0"/>
              <a:t>system granted once training complete and ‘green light’ to begin recruitment</a:t>
            </a:r>
          </a:p>
          <a:p>
            <a:pPr marL="457200" indent="-457200">
              <a:spcAft>
                <a:spcPts val="1200"/>
              </a:spcAft>
              <a:buFont typeface="Arial" panose="020B0604020202020204" pitchFamily="34" charset="0"/>
              <a:buChar char="•"/>
            </a:pPr>
            <a:r>
              <a:rPr lang="en-GB" sz="2600" dirty="0" smtClean="0"/>
              <a:t>Backup </a:t>
            </a:r>
            <a:r>
              <a:rPr lang="en-GB" sz="2600" dirty="0"/>
              <a:t>=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20</a:t>
            </a:r>
            <a:endParaRPr lang="en-GB" dirty="0"/>
          </a:p>
        </p:txBody>
      </p:sp>
    </p:spTree>
    <p:extLst>
      <p:ext uri="{BB962C8B-B14F-4D97-AF65-F5344CB8AC3E}">
        <p14:creationId xmlns:p14="http://schemas.microsoft.com/office/powerpoint/2010/main" val="1140903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smtClean="0"/>
              <a:t>Screening and Enrolment log</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a:t>
            </a:r>
            <a:r>
              <a:rPr lang="en-GB" sz="2400" dirty="0" smtClean="0"/>
              <a:t>Screening and Enrolment </a:t>
            </a:r>
            <a:r>
              <a:rPr lang="en-GB" sz="2400" dirty="0"/>
              <a:t>Log stored in </a:t>
            </a:r>
            <a:r>
              <a:rPr lang="en-GB" sz="2400"/>
              <a:t>section </a:t>
            </a:r>
            <a:r>
              <a:rPr lang="en-GB" sz="2400" smtClean="0"/>
              <a:t>11.1 </a:t>
            </a:r>
            <a:r>
              <a:rPr lang="en-GB" sz="2400" dirty="0"/>
              <a:t>of your Investigator Site </a:t>
            </a:r>
            <a:r>
              <a:rPr lang="en-GB" sz="2400" dirty="0" smtClean="0"/>
              <a:t>File</a:t>
            </a:r>
            <a:r>
              <a:rPr lang="en-GB" sz="2400" dirty="0"/>
              <a:t> </a:t>
            </a:r>
            <a:r>
              <a:rPr lang="en-GB" sz="2400" dirty="0" smtClean="0"/>
              <a:t>(could also be completed electronically)</a:t>
            </a:r>
            <a:endParaRPr lang="en-GB" sz="2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21</a:t>
            </a:r>
            <a:endParaRPr lang="en-GB" dirty="0"/>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smtClean="0"/>
              <a:t>Do NOT send this log to WCTU.</a:t>
            </a:r>
            <a:endParaRPr lang="en-GB" dirty="0"/>
          </a:p>
        </p:txBody>
      </p:sp>
    </p:spTree>
    <p:extLst>
      <p:ext uri="{BB962C8B-B14F-4D97-AF65-F5344CB8AC3E}">
        <p14:creationId xmlns:p14="http://schemas.microsoft.com/office/powerpoint/2010/main" val="11684914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smtClean="0"/>
              <a:t>Co-enrolment</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Co-enrolment with other CTIMPS is </a:t>
            </a:r>
            <a:r>
              <a:rPr lang="en-GB" u="sng" dirty="0" smtClean="0"/>
              <a:t>not permitted </a:t>
            </a:r>
            <a:r>
              <a:rPr lang="en-GB" dirty="0" smtClean="0"/>
              <a:t>(including CTIMPs within the </a:t>
            </a:r>
            <a:r>
              <a:rPr lang="en-GB" b="1" u="sng" dirty="0" smtClean="0"/>
              <a:t>90 days </a:t>
            </a:r>
            <a:r>
              <a:rPr lang="en-GB" dirty="0" smtClean="0"/>
              <a:t>before randomisation)</a:t>
            </a:r>
          </a:p>
          <a:p>
            <a:pPr>
              <a:spcAft>
                <a:spcPts val="1200"/>
              </a:spcAft>
            </a:pPr>
            <a:r>
              <a:rPr lang="en-GB" dirty="0" smtClean="0"/>
              <a:t>We are supportive of co-enrolment with other non-CTIMP trials, provided a co-enrolment agreement is in place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22</a:t>
            </a:r>
            <a:endParaRPr lang="en-GB" dirty="0"/>
          </a:p>
        </p:txBody>
      </p:sp>
    </p:spTree>
    <p:extLst>
      <p:ext uri="{BB962C8B-B14F-4D97-AF65-F5344CB8AC3E}">
        <p14:creationId xmlns:p14="http://schemas.microsoft.com/office/powerpoint/2010/main" val="3937977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616" y="392868"/>
            <a:ext cx="4607651" cy="5985011"/>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5"/>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23</a:t>
            </a:r>
            <a:endParaRPr lang="en-GB" dirty="0"/>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Trial Interventions</a:t>
            </a:r>
            <a:endParaRPr lang="en-US" dirty="0"/>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t>Randomisation (web based/allocation concealed) to:</a:t>
            </a:r>
          </a:p>
          <a:p>
            <a:pPr lvl="1">
              <a:spcAft>
                <a:spcPts val="1200"/>
              </a:spcAft>
            </a:pPr>
            <a:r>
              <a:rPr lang="en-GB" sz="2600" dirty="0" smtClean="0"/>
              <a:t>2ml/kg 20% mannitol (</a:t>
            </a:r>
            <a:r>
              <a:rPr lang="en-GB" sz="2600" dirty="0" err="1" smtClean="0"/>
              <a:t>osmolarity</a:t>
            </a:r>
            <a:r>
              <a:rPr lang="en-GB" sz="2600" dirty="0" smtClean="0"/>
              <a:t> 1100mOsm/L) </a:t>
            </a:r>
            <a:r>
              <a:rPr lang="en-GB" sz="2600" b="1" dirty="0"/>
              <a:t>or</a:t>
            </a:r>
            <a:r>
              <a:rPr lang="en-GB" sz="2600" dirty="0"/>
              <a:t> equivalent </a:t>
            </a:r>
            <a:r>
              <a:rPr lang="en-GB" sz="2600" dirty="0" err="1"/>
              <a:t>osmolar</a:t>
            </a:r>
            <a:r>
              <a:rPr lang="en-GB" sz="2600" dirty="0"/>
              <a:t> dose using the concentration used locally by participating </a:t>
            </a:r>
            <a:r>
              <a:rPr lang="en-GB" sz="2600" dirty="0" smtClean="0"/>
              <a:t>ICUs</a:t>
            </a:r>
          </a:p>
          <a:p>
            <a:pPr lvl="1">
              <a:spcAft>
                <a:spcPts val="1200"/>
              </a:spcAft>
            </a:pPr>
            <a:r>
              <a:rPr lang="en-GB" sz="2600" dirty="0" smtClean="0"/>
              <a:t>2ml/kg 2.7% HTS intravenous bolus (</a:t>
            </a:r>
            <a:r>
              <a:rPr lang="en-GB" sz="2600" dirty="0" err="1" smtClean="0"/>
              <a:t>osmolarity</a:t>
            </a:r>
            <a:r>
              <a:rPr lang="en-GB" sz="2600" dirty="0" smtClean="0"/>
              <a:t> = 1026 </a:t>
            </a:r>
            <a:r>
              <a:rPr lang="en-GB" sz="2600" dirty="0" err="1" smtClean="0"/>
              <a:t>mOsm</a:t>
            </a:r>
            <a:r>
              <a:rPr lang="en-GB" sz="2600" dirty="0" smtClean="0"/>
              <a:t>/L) </a:t>
            </a:r>
            <a:r>
              <a:rPr lang="en-GB" sz="2600" b="1" dirty="0" smtClean="0"/>
              <a:t>or</a:t>
            </a:r>
            <a:r>
              <a:rPr lang="en-GB" sz="2600" dirty="0" smtClean="0"/>
              <a:t> equivalent </a:t>
            </a:r>
            <a:r>
              <a:rPr lang="en-GB" sz="2600" dirty="0" err="1" smtClean="0"/>
              <a:t>osmolar</a:t>
            </a:r>
            <a:r>
              <a:rPr lang="en-GB" sz="2600" dirty="0" smtClean="0"/>
              <a:t> dose using the concentration used locally by participating ICUs</a:t>
            </a:r>
          </a:p>
          <a:p>
            <a:pPr>
              <a:spcAft>
                <a:spcPts val="1200"/>
              </a:spcAft>
            </a:pPr>
            <a:r>
              <a:rPr lang="en-GB" sz="3000" dirty="0" smtClean="0"/>
              <a:t>Use dosing table provided to assist with calculating doses. </a:t>
            </a:r>
          </a:p>
          <a:p>
            <a:r>
              <a:rPr lang="en-GB" sz="2900" dirty="0" smtClean="0"/>
              <a:t>If </a:t>
            </a:r>
            <a:r>
              <a:rPr lang="en-GB" sz="2900" dirty="0"/>
              <a:t>ICP remains &gt;20mmHg, boluses of each IMP can be repeated until serum sodium is &gt; 155 </a:t>
            </a:r>
            <a:r>
              <a:rPr lang="en-GB" sz="2900" dirty="0" err="1"/>
              <a:t>mmol</a:t>
            </a:r>
            <a:r>
              <a:rPr lang="en-GB" sz="2900" dirty="0"/>
              <a:t>/L</a:t>
            </a:r>
            <a:r>
              <a:rPr lang="en-GB" sz="2900" dirty="0" smtClean="0"/>
              <a:t>.</a:t>
            </a:r>
          </a:p>
          <a:p>
            <a:pPr marL="342900" lvl="1" indent="0">
              <a:buNone/>
            </a:pPr>
            <a:endParaRPr lang="en-GB" sz="2900" dirty="0" smtClean="0"/>
          </a:p>
          <a:p>
            <a:r>
              <a:rPr lang="en-GB" sz="2900" dirty="0" smtClean="0"/>
              <a:t>If </a:t>
            </a:r>
            <a:r>
              <a:rPr lang="en-GB" sz="2900" dirty="0"/>
              <a:t>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24</a:t>
            </a:r>
            <a:endParaRPr lang="en-GB" dirty="0"/>
          </a:p>
        </p:txBody>
      </p:sp>
    </p:spTree>
    <p:extLst>
      <p:ext uri="{BB962C8B-B14F-4D97-AF65-F5344CB8AC3E}">
        <p14:creationId xmlns:p14="http://schemas.microsoft.com/office/powerpoint/2010/main" val="10184648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Dosing table – ml/kg</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25</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3744802206"/>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smtClean="0"/>
                        <a:t>kg</a:t>
                      </a:r>
                      <a:endParaRPr lang="en-GB" b="0" dirty="0"/>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smtClean="0">
                          <a:solidFill>
                            <a:schemeClr val="bg1"/>
                          </a:solidFill>
                        </a:rPr>
                        <a:t>Weight</a:t>
                      </a:r>
                      <a:r>
                        <a:rPr lang="en-GB" sz="1100" b="1" baseline="0" dirty="0" smtClean="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100kg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20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15</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30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23</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7.50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smtClean="0">
                          <a:solidFill>
                            <a:srgbClr val="000000"/>
                          </a:solidFill>
                          <a:effectLst/>
                          <a:latin typeface="Calibri" panose="020F0502020204030204" pitchFamily="34" charset="0"/>
                        </a:rPr>
                        <a:t>HTS 5</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2.70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a:t>
            </a:r>
            <a:r>
              <a:rPr lang="en-GB" b="1" i="1" dirty="0" smtClean="0"/>
              <a:t>tables </a:t>
            </a:r>
            <a:r>
              <a:rPr lang="en-GB" b="1" i="1" dirty="0"/>
              <a:t>for use at the bedside </a:t>
            </a:r>
          </a:p>
        </p:txBody>
      </p:sp>
    </p:spTree>
    <p:extLst>
      <p:ext uri="{BB962C8B-B14F-4D97-AF65-F5344CB8AC3E}">
        <p14:creationId xmlns:p14="http://schemas.microsoft.com/office/powerpoint/2010/main" val="25491934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dirty="0" smtClean="0">
                <a:ln>
                  <a:noFill/>
                </a:ln>
                <a:solidFill>
                  <a:srgbClr val="000000"/>
                </a:solidFill>
                <a:effectLst/>
                <a:latin typeface="Calibri" panose="020F0502020204030204" pitchFamily="34" charset="0"/>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Patients in this trial are unable to consent for  themselves due to impairment in their mental    capacity caused by the traumatic brain injury</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Urgent treatment needs to be given without delay, and it is not reasonably practical to obtain consent from a legal representative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Enrol under deferred consent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Sufficient time for legal       representative to provide fully written informed     consent (and appropriate to do so)</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Obtain written informed consent from personal or professional legal             representative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75" name="Text Box 6"/>
          <p:cNvSpPr>
            <a:spLocks noChangeArrowheads="1"/>
          </p:cNvSpPr>
          <p:nvPr/>
        </p:nvSpPr>
        <p:spPr bwMode="auto">
          <a:xfrm>
            <a:off x="2132013" y="4406900"/>
            <a:ext cx="2032000" cy="106521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As soon as possible after the emergency is over obtain written informed consent from personal or professional legal representative</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If patient regains capacity before hospital discharge, obtain written informed consent from patient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Enrol patient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r>
              <a:rPr lang="en-GB" dirty="0" smtClean="0"/>
              <a:t>Slide 26</a:t>
            </a:r>
            <a:endParaRPr lang="en-GB" dirty="0"/>
          </a:p>
        </p:txBody>
      </p:sp>
    </p:spTree>
    <p:extLst>
      <p:ext uri="{BB962C8B-B14F-4D97-AF65-F5344CB8AC3E}">
        <p14:creationId xmlns:p14="http://schemas.microsoft.com/office/powerpoint/2010/main" val="5438567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Deferred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smtClean="0"/>
              <a:t>Main route of consent will probably be deferred consent</a:t>
            </a:r>
          </a:p>
          <a:p>
            <a:endParaRPr lang="en-GB" sz="3200" dirty="0" smtClean="0"/>
          </a:p>
          <a:p>
            <a:r>
              <a:rPr lang="en-GB" sz="3200" dirty="0" smtClean="0"/>
              <a:t>Pre-enrolment consent from a LR is an option if:</a:t>
            </a:r>
          </a:p>
          <a:p>
            <a:pPr marL="742950" lvl="1" indent="-285750">
              <a:buFont typeface="Arial" panose="020B0604020202020204" pitchFamily="34" charset="0"/>
              <a:buChar char="•"/>
            </a:pPr>
            <a:r>
              <a:rPr lang="en-GB" sz="2800" dirty="0" smtClean="0"/>
              <a:t>LR is available</a:t>
            </a:r>
          </a:p>
          <a:p>
            <a:pPr marL="742950" lvl="1" indent="-285750">
              <a:buFont typeface="Arial" panose="020B0604020202020204" pitchFamily="34" charset="0"/>
              <a:buChar char="•"/>
            </a:pPr>
            <a:r>
              <a:rPr lang="en-GB" sz="2800" dirty="0"/>
              <a:t>T</a:t>
            </a:r>
            <a:r>
              <a:rPr lang="en-GB" sz="2800" dirty="0" smtClean="0"/>
              <a:t>here is sufficient time to explain the study fully and get written consent</a:t>
            </a:r>
          </a:p>
          <a:p>
            <a:pPr marL="742950" lvl="1" indent="-285750">
              <a:buFont typeface="Arial" panose="020B0604020202020204" pitchFamily="34" charset="0"/>
              <a:buChar char="•"/>
            </a:pPr>
            <a:r>
              <a:rPr lang="en-GB" sz="2800" dirty="0" smtClean="0"/>
              <a:t>It is appropriate to speak to the LR e.g. if they are keen to be involved in decision making </a:t>
            </a:r>
            <a:endParaRPr lang="en-GB" sz="2800"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27</a:t>
            </a:r>
            <a:endParaRPr lang="en-GB" dirty="0"/>
          </a:p>
        </p:txBody>
      </p:sp>
    </p:spTree>
    <p:extLst>
      <p:ext uri="{BB962C8B-B14F-4D97-AF65-F5344CB8AC3E}">
        <p14:creationId xmlns:p14="http://schemas.microsoft.com/office/powerpoint/2010/main" val="6483543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smtClean="0"/>
              <a:t>Legal representative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smtClean="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smtClean="0"/>
          </a:p>
          <a:p>
            <a:r>
              <a:rPr lang="en-GB" sz="2000" b="1" u="sng" dirty="0" smtClean="0"/>
              <a:t>Professional </a:t>
            </a:r>
            <a:r>
              <a:rPr lang="en-GB" sz="2000" b="1" u="sng" dirty="0"/>
              <a:t>legal </a:t>
            </a:r>
            <a:r>
              <a:rPr lang="en-GB" sz="2000" b="1" u="sng" dirty="0" smtClean="0"/>
              <a:t>representative</a:t>
            </a:r>
            <a:endParaRPr lang="en-GB" sz="2000" dirty="0" smtClean="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smtClean="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28</a:t>
            </a:r>
            <a:endParaRPr lang="en-GB" dirty="0"/>
          </a:p>
        </p:txBody>
      </p:sp>
    </p:spTree>
    <p:extLst>
      <p:ext uri="{BB962C8B-B14F-4D97-AF65-F5344CB8AC3E}">
        <p14:creationId xmlns:p14="http://schemas.microsoft.com/office/powerpoint/2010/main" val="3741927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Patient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smtClean="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29</a:t>
            </a:r>
            <a:endParaRPr lang="en-GB" dirty="0"/>
          </a:p>
        </p:txBody>
      </p:sp>
    </p:spTree>
    <p:extLst>
      <p:ext uri="{BB962C8B-B14F-4D97-AF65-F5344CB8AC3E}">
        <p14:creationId xmlns:p14="http://schemas.microsoft.com/office/powerpoint/2010/main" val="1639461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smtClean="0"/>
              <a:t>Background</a:t>
            </a:r>
            <a:endParaRPr lang="en-US" dirty="0"/>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smtClean="0"/>
              <a:t>Slide 3</a:t>
            </a:r>
            <a:endParaRPr lang="en-GB" dirty="0"/>
          </a:p>
        </p:txBody>
      </p:sp>
    </p:spTree>
    <p:extLst>
      <p:ext uri="{BB962C8B-B14F-4D97-AF65-F5344CB8AC3E}">
        <p14:creationId xmlns:p14="http://schemas.microsoft.com/office/powerpoint/2010/main" val="2169839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235000" y="1018503"/>
            <a:ext cx="3999573" cy="5324535"/>
          </a:xfrm>
          <a:prstGeom prst="rect">
            <a:avLst/>
          </a:prstGeom>
          <a:noFill/>
        </p:spPr>
        <p:txBody>
          <a:bodyPr wrap="square" rtlCol="0">
            <a:spAutoFit/>
          </a:bodyPr>
          <a:lstStyle/>
          <a:p>
            <a:pPr marL="285750" indent="-285750">
              <a:buFont typeface="Arial" panose="020B0604020202020204" pitchFamily="34" charset="0"/>
              <a:buChar char="•"/>
            </a:pPr>
            <a:r>
              <a:rPr lang="en-GB" sz="2000" dirty="0" smtClean="0"/>
              <a:t>Consent should be documented on the trial database and in the patient’s medical notes</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Three copies to be signed:</a:t>
            </a:r>
          </a:p>
          <a:p>
            <a:pPr marL="742950" lvl="1" indent="-285750">
              <a:buFont typeface="Arial" panose="020B0604020202020204" pitchFamily="34" charset="0"/>
              <a:buChar char="•"/>
            </a:pPr>
            <a:r>
              <a:rPr lang="en-GB" sz="2000" dirty="0" smtClean="0"/>
              <a:t>one for LR/patient</a:t>
            </a:r>
          </a:p>
          <a:p>
            <a:pPr marL="742950" lvl="1" indent="-285750">
              <a:buFont typeface="Arial" panose="020B0604020202020204" pitchFamily="34" charset="0"/>
              <a:buChar char="•"/>
            </a:pPr>
            <a:r>
              <a:rPr lang="en-GB" sz="2000" dirty="0" smtClean="0"/>
              <a:t>one to be kept at site in ISF </a:t>
            </a:r>
          </a:p>
          <a:p>
            <a:pPr marL="742950" lvl="1" indent="-285750">
              <a:buFont typeface="Arial" panose="020B0604020202020204" pitchFamily="34" charset="0"/>
              <a:buChar char="•"/>
            </a:pPr>
            <a:r>
              <a:rPr lang="en-GB" sz="2000" dirty="0" smtClean="0"/>
              <a:t>one for medical notes</a:t>
            </a:r>
          </a:p>
          <a:p>
            <a:endParaRPr lang="en-GB" sz="2000" dirty="0" smtClean="0"/>
          </a:p>
          <a:p>
            <a:pPr marL="285750" indent="-285750">
              <a:buFont typeface="Arial" panose="020B0604020202020204" pitchFamily="34" charset="0"/>
              <a:buChar char="•"/>
            </a:pPr>
            <a:r>
              <a:rPr lang="en-GB" sz="2000" dirty="0" smtClean="0"/>
              <a:t>Consent is an ongoing process!</a:t>
            </a:r>
          </a:p>
          <a:p>
            <a:endParaRPr lang="en-GB" sz="2000" dirty="0" smtClean="0"/>
          </a:p>
          <a:p>
            <a:pPr marL="285750" indent="-285750">
              <a:buFont typeface="Arial" panose="020B0604020202020204" pitchFamily="34" charset="0"/>
              <a:buChar char="•"/>
            </a:pPr>
            <a:r>
              <a:rPr lang="en-GB" sz="2000" b="1" u="sng" dirty="0" smtClean="0"/>
              <a:t>Do not </a:t>
            </a:r>
            <a:r>
              <a:rPr lang="en-GB" sz="2000" dirty="0" smtClean="0"/>
              <a:t>send copies of consent forms to Warwick CTU. They should be stored securely at site</a:t>
            </a:r>
          </a:p>
          <a:p>
            <a:endParaRPr lang="en-GB" sz="2000" dirty="0" smtClean="0"/>
          </a:p>
          <a:p>
            <a:pPr marL="285750" indent="-285750">
              <a:buFont typeface="Arial" panose="020B0604020202020204" pitchFamily="34" charset="0"/>
              <a:buChar char="•"/>
            </a:pPr>
            <a:r>
              <a:rPr lang="en-GB" sz="2000" dirty="0" smtClean="0"/>
              <a:t>Who can approach patients/LRs for consent at your site?</a:t>
            </a:r>
          </a:p>
        </p:txBody>
      </p:sp>
      <p:pic>
        <p:nvPicPr>
          <p:cNvPr id="7" name="Picture 6"/>
          <p:cNvPicPr>
            <a:picLocks noChangeAspect="1"/>
          </p:cNvPicPr>
          <p:nvPr/>
        </p:nvPicPr>
        <p:blipFill>
          <a:blip r:embed="rId4"/>
          <a:stretch>
            <a:fillRect/>
          </a:stretch>
        </p:blipFill>
        <p:spPr>
          <a:xfrm>
            <a:off x="4314374" y="126559"/>
            <a:ext cx="4601387" cy="6576770"/>
          </a:xfrm>
          <a:prstGeom prst="rect">
            <a:avLst/>
          </a:prstGeom>
          <a:ln>
            <a:solidFill>
              <a:schemeClr val="tx1"/>
            </a:solidFill>
          </a:ln>
        </p:spPr>
      </p:pic>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r>
              <a:rPr lang="en-GB" dirty="0" smtClean="0"/>
              <a:t>Slide 30</a:t>
            </a:r>
            <a:endParaRPr lang="en-GB" dirty="0"/>
          </a:p>
        </p:txBody>
      </p:sp>
    </p:spTree>
    <p:extLst>
      <p:ext uri="{BB962C8B-B14F-4D97-AF65-F5344CB8AC3E}">
        <p14:creationId xmlns:p14="http://schemas.microsoft.com/office/powerpoint/2010/main" val="15079258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smtClean="0"/>
              <a:t>Follow-up</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smtClean="0"/>
              <a:t>Where possible follow-up should be done by a blinded member of staff</a:t>
            </a:r>
            <a:endParaRPr lang="en-GB" u="sng" dirty="0"/>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Daily data collection while ICP monitored/while on ICU</a:t>
            </a:r>
            <a:endParaRPr lang="en-GB" dirty="0"/>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Critical care discharge info</a:t>
            </a:r>
            <a:endParaRPr lang="en-GB" dirty="0"/>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Hospital discharge info</a:t>
            </a:r>
          </a:p>
          <a:p>
            <a:pPr algn="ctr"/>
            <a:r>
              <a:rPr lang="en-GB" dirty="0" smtClean="0"/>
              <a:t>Modified Oxford Handicap Score and EQ-5D at discharge</a:t>
            </a:r>
            <a:endParaRPr lang="en-GB" dirty="0"/>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smtClean="0"/>
              <a:t>Mortality status at 3/6/12 months (if patient still in hospital)</a:t>
            </a:r>
            <a:endParaRPr lang="en-GB" dirty="0"/>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smtClean="0"/>
              <a:t>3/6/12 month follow-up questionnaires sent by post from Warwick CTU</a:t>
            </a:r>
            <a:endParaRPr lang="en-GB" dirty="0"/>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smtClean="0"/>
              <a:t>Slide 31</a:t>
            </a:r>
            <a:endParaRPr lang="en-GB" dirty="0"/>
          </a:p>
        </p:txBody>
      </p:sp>
    </p:spTree>
    <p:extLst>
      <p:ext uri="{BB962C8B-B14F-4D97-AF65-F5344CB8AC3E}">
        <p14:creationId xmlns:p14="http://schemas.microsoft.com/office/powerpoint/2010/main" val="39143108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smtClean="0"/>
              <a:t>Withdrawals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a:t>
            </a:r>
            <a:r>
              <a:rPr lang="en-GB" sz="2000" b="1" u="sng" dirty="0" smtClean="0"/>
              <a:t>database</a:t>
            </a:r>
          </a:p>
          <a:p>
            <a:endParaRPr lang="en-GB" sz="2000" b="1" u="sng" dirty="0"/>
          </a:p>
          <a:p>
            <a:pPr marL="285750" indent="-285750">
              <a:buFont typeface="Arial" panose="020B0604020202020204" pitchFamily="34" charset="0"/>
              <a:buChar char="•"/>
            </a:pPr>
            <a:r>
              <a:rPr lang="en-GB" sz="2000" dirty="0" smtClean="0"/>
              <a:t>Options for withdrawal:</a:t>
            </a:r>
          </a:p>
          <a:p>
            <a:pPr marL="742950" lvl="1" indent="-285750">
              <a:buFont typeface="Arial" panose="020B0604020202020204" pitchFamily="34" charset="0"/>
              <a:buChar char="•"/>
            </a:pPr>
            <a:r>
              <a:rPr lang="en-GB" sz="2000" dirty="0" smtClean="0"/>
              <a:t>Trial treatment*</a:t>
            </a:r>
          </a:p>
          <a:p>
            <a:pPr marL="742950" lvl="1" indent="-285750">
              <a:buFont typeface="Arial" panose="020B0604020202020204" pitchFamily="34" charset="0"/>
              <a:buChar char="•"/>
            </a:pPr>
            <a:r>
              <a:rPr lang="en-GB" sz="2000" dirty="0" smtClean="0"/>
              <a:t>Completion of follow-up questionnaires</a:t>
            </a:r>
          </a:p>
          <a:p>
            <a:pPr marL="742950" lvl="1" indent="-285750">
              <a:buFont typeface="Arial" panose="020B0604020202020204" pitchFamily="34" charset="0"/>
              <a:buChar char="•"/>
            </a:pPr>
            <a:r>
              <a:rPr lang="en-GB" sz="2000" dirty="0" smtClean="0"/>
              <a:t>From remote data collection (from medical notes/other organisations)</a:t>
            </a:r>
          </a:p>
          <a:p>
            <a:pPr lvl="1"/>
            <a:endParaRPr lang="en-GB" sz="2000" dirty="0" smtClean="0"/>
          </a:p>
          <a:p>
            <a:pPr lvl="1"/>
            <a:r>
              <a:rPr lang="en-GB" sz="2000" i="1" dirty="0" smtClean="0"/>
              <a:t>* A clinician can only withdraw a patient from trial treatment</a:t>
            </a:r>
            <a:endParaRPr lang="en-GB" sz="2000" dirty="0" smtClean="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If withdrawing from trial treatment, stop allocated treatment immediately and continue with local protocols</a:t>
            </a:r>
          </a:p>
          <a:p>
            <a:endParaRPr lang="en-GB" sz="2000" dirty="0" smtClean="0"/>
          </a:p>
          <a:p>
            <a:pPr marL="285750" indent="-285750">
              <a:buFont typeface="Arial" panose="020B0604020202020204" pitchFamily="34" charset="0"/>
              <a:buChar char="•"/>
            </a:pPr>
            <a:r>
              <a:rPr lang="en-GB" sz="2000" dirty="0" smtClean="0"/>
              <a:t>If withdrawing from data collection, stop all data collection from the point of withdrawal (data already collected can be retained).</a:t>
            </a:r>
          </a:p>
          <a:p>
            <a:endParaRPr lang="en-GB" sz="2000" dirty="0" smtClean="0"/>
          </a:p>
          <a:p>
            <a:pPr marL="285750" indent="-285750">
              <a:buFont typeface="Arial" panose="020B0604020202020204" pitchFamily="34" charset="0"/>
              <a:buChar char="•"/>
            </a:pPr>
            <a:r>
              <a:rPr lang="en-GB" sz="2000" dirty="0" smtClean="0"/>
              <a:t>Document in the medical record the date of withdrawal.</a:t>
            </a:r>
            <a:endParaRPr lang="en-GB" sz="2000" dirty="0"/>
          </a:p>
          <a:p>
            <a:pPr marL="285750" indent="-285750">
              <a:buFont typeface="Arial" panose="020B0604020202020204" pitchFamily="34" charset="0"/>
              <a:buChar char="•"/>
            </a:pPr>
            <a:endParaRPr lang="en-GB" dirty="0" smtClean="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32</a:t>
            </a:r>
            <a:endParaRPr lang="en-GB" dirty="0"/>
          </a:p>
        </p:txBody>
      </p:sp>
    </p:spTree>
    <p:extLst>
      <p:ext uri="{BB962C8B-B14F-4D97-AF65-F5344CB8AC3E}">
        <p14:creationId xmlns:p14="http://schemas.microsoft.com/office/powerpoint/2010/main" val="36078385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IMP supply</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smtClean="0"/>
              <a:t>Use local stock</a:t>
            </a:r>
          </a:p>
          <a:p>
            <a:pPr marL="285750" indent="-285750">
              <a:buFont typeface="Arial" panose="020B0604020202020204" pitchFamily="34" charset="0"/>
              <a:buChar char="•"/>
            </a:pPr>
            <a:r>
              <a:rPr lang="en-GB" sz="2600" dirty="0" smtClean="0"/>
              <a:t>No trial-specific storage or labelling requirements</a:t>
            </a:r>
          </a:p>
          <a:p>
            <a:pPr marL="285750" indent="-285750">
              <a:buFont typeface="Arial" panose="020B0604020202020204" pitchFamily="34" charset="0"/>
              <a:buChar char="•"/>
            </a:pPr>
            <a:r>
              <a:rPr lang="en-GB" sz="2600" dirty="0" smtClean="0"/>
              <a:t>IMP should be stored and dispensed as per local protocols</a:t>
            </a:r>
          </a:p>
          <a:p>
            <a:pPr marL="285750" indent="-285750">
              <a:buFont typeface="Arial" panose="020B0604020202020204" pitchFamily="34" charset="0"/>
              <a:buChar char="•"/>
            </a:pPr>
            <a:r>
              <a:rPr lang="en-GB" sz="2600" dirty="0" smtClean="0"/>
              <a:t>MHRA have confirmed:</a:t>
            </a:r>
          </a:p>
          <a:p>
            <a:pPr marL="742950" lvl="1" indent="-285750">
              <a:buFont typeface="Arial" panose="020B0604020202020204" pitchFamily="34" charset="0"/>
              <a:buChar char="•"/>
            </a:pPr>
            <a:r>
              <a:rPr lang="en-GB" sz="2600" dirty="0"/>
              <a:t>N</a:t>
            </a:r>
            <a:r>
              <a:rPr lang="en-GB" sz="2600" dirty="0" smtClean="0"/>
              <a:t>o accountability logs required (CRF will detail what was given and number of doses)</a:t>
            </a:r>
          </a:p>
          <a:p>
            <a:pPr marL="742950" lvl="1" indent="-285750">
              <a:buFont typeface="Arial" panose="020B0604020202020204" pitchFamily="34" charset="0"/>
              <a:buChar char="•"/>
            </a:pPr>
            <a:r>
              <a:rPr lang="en-GB" sz="2600" dirty="0" smtClean="0"/>
              <a:t>No destruction certificates required</a:t>
            </a:r>
          </a:p>
          <a:p>
            <a:pPr marL="285750" indent="-285750">
              <a:buFont typeface="Arial" panose="020B0604020202020204" pitchFamily="34" charset="0"/>
              <a:buChar char="•"/>
            </a:pPr>
            <a:endParaRPr lang="en-GB" sz="2600" dirty="0" smtClean="0"/>
          </a:p>
          <a:p>
            <a:r>
              <a:rPr lang="en-GB" sz="2600" dirty="0" smtClean="0"/>
              <a:t>Q) What are local processes for prescribing and </a:t>
            </a:r>
            <a:r>
              <a:rPr lang="en-GB" sz="2600" dirty="0"/>
              <a:t>dispensing </a:t>
            </a:r>
            <a:r>
              <a:rPr lang="en-GB" sz="2600" dirty="0" smtClean="0"/>
              <a:t>mannitol and hypertonic saline?</a:t>
            </a:r>
          </a:p>
          <a:p>
            <a:endParaRPr lang="en-GB" sz="2600" dirty="0" smtClean="0"/>
          </a:p>
          <a:p>
            <a:r>
              <a:rPr lang="en-GB" sz="2600" dirty="0" smtClean="0"/>
              <a:t>Q) How will you ensure sufficient stock of both during the trial?</a:t>
            </a:r>
            <a:endParaRPr lang="en-GB" dirty="0"/>
          </a:p>
          <a:p>
            <a:pPr marL="285750" indent="-285750">
              <a:buFont typeface="Arial" panose="020B0604020202020204" pitchFamily="34" charset="0"/>
              <a:buChar char="•"/>
            </a:pPr>
            <a:endParaRPr lang="en-GB" dirty="0" smtClean="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smtClean="0"/>
              <a:t>Slide 33</a:t>
            </a:r>
            <a:endParaRPr lang="en-GB" dirty="0"/>
          </a:p>
        </p:txBody>
      </p:sp>
    </p:spTree>
    <p:extLst>
      <p:ext uri="{BB962C8B-B14F-4D97-AF65-F5344CB8AC3E}">
        <p14:creationId xmlns:p14="http://schemas.microsoft.com/office/powerpoint/2010/main" val="10955192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Monitoring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671712"/>
            <a:ext cx="7839222" cy="4708981"/>
          </a:xfrm>
          <a:prstGeom prst="rect">
            <a:avLst/>
          </a:prstGeom>
          <a:noFill/>
        </p:spPr>
        <p:txBody>
          <a:bodyPr wrap="square" rtlCol="0">
            <a:spAutoFit/>
          </a:bodyPr>
          <a:lstStyle/>
          <a:p>
            <a:pPr marL="342900" indent="-342900">
              <a:buFont typeface="Arial" panose="020B0604020202020204" pitchFamily="34" charset="0"/>
              <a:buChar char="•"/>
            </a:pPr>
            <a:r>
              <a:rPr lang="en-GB" sz="2000" dirty="0" smtClean="0"/>
              <a:t>Each </a:t>
            </a:r>
            <a:r>
              <a:rPr lang="en-GB" sz="2000" dirty="0"/>
              <a:t>site will be provided </a:t>
            </a:r>
            <a:r>
              <a:rPr lang="en-GB" sz="2000" dirty="0" smtClean="0"/>
              <a:t>with an </a:t>
            </a:r>
            <a:r>
              <a:rPr lang="en-GB" sz="2000" dirty="0"/>
              <a:t>I</a:t>
            </a:r>
            <a:r>
              <a:rPr lang="en-GB" sz="2000" b="1" dirty="0"/>
              <a:t>nvestigator Site File (ISF) </a:t>
            </a:r>
            <a:endParaRPr lang="en-GB" sz="2000" b="1" dirty="0" smtClean="0"/>
          </a:p>
          <a:p>
            <a:pPr marL="342900" indent="-342900">
              <a:buFont typeface="Arial" panose="020B0604020202020204" pitchFamily="34" charset="0"/>
              <a:buChar char="•"/>
            </a:pPr>
            <a:r>
              <a:rPr lang="en-GB" sz="2000" dirty="0" smtClean="0"/>
              <a:t>It will be the sites responsibility to maintain the ISF</a:t>
            </a:r>
          </a:p>
          <a:p>
            <a:pPr marL="342900" indent="-342900">
              <a:buFont typeface="Arial" panose="020B0604020202020204" pitchFamily="34" charset="0"/>
              <a:buChar char="•"/>
            </a:pPr>
            <a:r>
              <a:rPr lang="en-GB" sz="2000" b="1" u="sng" dirty="0" smtClean="0"/>
              <a:t>On-Site </a:t>
            </a:r>
            <a:r>
              <a:rPr lang="en-GB" sz="2000" b="1" u="sng" dirty="0"/>
              <a:t>Monitoring Visits</a:t>
            </a:r>
            <a:r>
              <a:rPr lang="en-GB" sz="2000" b="1" dirty="0"/>
              <a:t> </a:t>
            </a:r>
            <a:r>
              <a:rPr lang="en-GB" sz="2000" dirty="0"/>
              <a:t>(x1 minimum; further visits as </a:t>
            </a:r>
            <a:r>
              <a:rPr lang="en-GB" sz="2000" dirty="0" smtClean="0"/>
              <a:t>necessary)</a:t>
            </a:r>
          </a:p>
          <a:p>
            <a:pPr marL="800100" lvl="1" indent="-342900">
              <a:lnSpc>
                <a:spcPct val="120000"/>
              </a:lnSpc>
              <a:buFont typeface="Calibri" panose="020F0502020204030204" pitchFamily="34" charset="0"/>
              <a:buChar char="⁻"/>
            </a:pPr>
            <a:r>
              <a:rPr lang="en-GB" sz="2000" dirty="0" smtClean="0"/>
              <a:t>We </a:t>
            </a:r>
            <a:r>
              <a:rPr lang="en-GB" sz="2000" dirty="0"/>
              <a:t>will visit you </a:t>
            </a:r>
            <a:r>
              <a:rPr lang="en-GB" sz="2000" dirty="0" smtClean="0"/>
              <a:t>to </a:t>
            </a:r>
            <a:r>
              <a:rPr lang="en-GB" sz="2000" dirty="0"/>
              <a:t>check that the study is being run according to protocol, SOPs, GCP and regulatory </a:t>
            </a:r>
            <a:r>
              <a:rPr lang="en-GB" sz="2000" dirty="0" smtClean="0"/>
              <a:t>requirements</a:t>
            </a:r>
            <a:endParaRPr lang="en-GB" sz="2000" dirty="0"/>
          </a:p>
          <a:p>
            <a:pPr marL="800100" lvl="1" indent="-342900">
              <a:lnSpc>
                <a:spcPct val="120000"/>
              </a:lnSpc>
              <a:buFont typeface="Calibri" panose="020F0502020204030204" pitchFamily="34" charset="0"/>
              <a:buChar char="⁻"/>
            </a:pPr>
            <a:r>
              <a:rPr lang="en-GB" sz="2000" dirty="0" smtClean="0"/>
              <a:t>Key </a:t>
            </a:r>
            <a:r>
              <a:rPr lang="en-GB" sz="2000" dirty="0"/>
              <a:t>staff should be available during </a:t>
            </a:r>
            <a:r>
              <a:rPr lang="en-GB" sz="2000" dirty="0" smtClean="0"/>
              <a:t>visits</a:t>
            </a:r>
          </a:p>
          <a:p>
            <a:pPr marL="800100" lvl="1" indent="-342900">
              <a:lnSpc>
                <a:spcPct val="120000"/>
              </a:lnSpc>
              <a:buFont typeface="Calibri" panose="020F0502020204030204" pitchFamily="34" charset="0"/>
              <a:buChar char="⁻"/>
            </a:pPr>
            <a:r>
              <a:rPr lang="en-GB" sz="2000" dirty="0" smtClean="0"/>
              <a:t>Source </a:t>
            </a:r>
            <a:r>
              <a:rPr lang="en-GB" sz="2000" dirty="0"/>
              <a:t>documentation, original consent forms and the site file must be available for review</a:t>
            </a:r>
          </a:p>
          <a:p>
            <a:pPr marL="285750" indent="-285750">
              <a:lnSpc>
                <a:spcPct val="120000"/>
              </a:lnSpc>
              <a:buFont typeface="Arial" panose="020B0604020202020204" pitchFamily="34" charset="0"/>
              <a:buChar char="•"/>
            </a:pPr>
            <a:r>
              <a:rPr lang="en-GB" sz="2000" b="1" u="sng" dirty="0"/>
              <a:t>Close-out Visits </a:t>
            </a:r>
            <a:r>
              <a:rPr lang="en-GB" sz="2000" dirty="0"/>
              <a:t>(x1 or may be done </a:t>
            </a:r>
            <a:r>
              <a:rPr lang="en-GB" sz="2000" dirty="0" smtClean="0"/>
              <a:t>remotely)</a:t>
            </a:r>
          </a:p>
          <a:p>
            <a:pPr marL="800100" lvl="1" indent="-342900">
              <a:lnSpc>
                <a:spcPct val="120000"/>
              </a:lnSpc>
              <a:buFont typeface="Calibri" panose="020F0502020204030204" pitchFamily="34" charset="0"/>
              <a:buChar char="⁻"/>
            </a:pPr>
            <a:r>
              <a:rPr lang="en-GB" sz="2000" dirty="0" smtClean="0"/>
              <a:t>Resolve </a:t>
            </a:r>
            <a:r>
              <a:rPr lang="en-GB" sz="2000" dirty="0"/>
              <a:t>any outstanding </a:t>
            </a:r>
            <a:r>
              <a:rPr lang="en-GB" sz="2000" dirty="0" smtClean="0"/>
              <a:t>queries</a:t>
            </a:r>
          </a:p>
          <a:p>
            <a:pPr marL="800100" lvl="1" indent="-342900">
              <a:lnSpc>
                <a:spcPct val="120000"/>
              </a:lnSpc>
              <a:buFont typeface="Calibri" panose="020F0502020204030204" pitchFamily="34" charset="0"/>
              <a:buChar char="⁻"/>
            </a:pPr>
            <a:r>
              <a:rPr lang="en-GB" sz="2000" dirty="0" smtClean="0"/>
              <a:t>Collect </a:t>
            </a:r>
            <a:r>
              <a:rPr lang="en-GB" sz="2000" dirty="0"/>
              <a:t>any outstanding </a:t>
            </a:r>
            <a:r>
              <a:rPr lang="en-GB" sz="2000" dirty="0" smtClean="0"/>
              <a:t>data</a:t>
            </a:r>
          </a:p>
          <a:p>
            <a:pPr marL="800100" lvl="1" indent="-342900">
              <a:lnSpc>
                <a:spcPct val="120000"/>
              </a:lnSpc>
              <a:buFont typeface="Calibri" panose="020F0502020204030204" pitchFamily="34" charset="0"/>
              <a:buChar char="⁻"/>
            </a:pPr>
            <a:r>
              <a:rPr lang="en-GB" sz="2000" dirty="0" smtClean="0"/>
              <a:t>Ongoing responsibilities</a:t>
            </a:r>
          </a:p>
          <a:p>
            <a:pPr marL="800100" lvl="1" indent="-342900">
              <a:lnSpc>
                <a:spcPct val="120000"/>
              </a:lnSpc>
              <a:buFont typeface="Calibri" panose="020F0502020204030204" pitchFamily="34" charset="0"/>
              <a:buChar char="⁻"/>
            </a:pPr>
            <a:r>
              <a:rPr lang="en-GB" sz="2000" dirty="0" smtClean="0"/>
              <a:t>Archive (at least 10 years)</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34</a:t>
            </a:r>
            <a:endParaRPr lang="en-GB" dirty="0"/>
          </a:p>
        </p:txBody>
      </p:sp>
    </p:spTree>
    <p:extLst>
      <p:ext uri="{BB962C8B-B14F-4D97-AF65-F5344CB8AC3E}">
        <p14:creationId xmlns:p14="http://schemas.microsoft.com/office/powerpoint/2010/main" val="5226154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smtClean="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r>
              <a:rPr lang="en-GB" sz="2000" dirty="0" smtClean="0"/>
              <a:t>.</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smtClean="0"/>
          </a:p>
          <a:p>
            <a:pPr marL="285750" indent="-285750">
              <a:buFont typeface="Arial" panose="020B0604020202020204" pitchFamily="34" charset="0"/>
              <a:buChar char="•"/>
            </a:pPr>
            <a:r>
              <a:rPr lang="en-GB" sz="2000" dirty="0" smtClean="0"/>
              <a:t>Events that do </a:t>
            </a:r>
            <a:r>
              <a:rPr lang="en-GB" sz="2000" u="sng" dirty="0" smtClean="0"/>
              <a:t>NOT</a:t>
            </a:r>
            <a:r>
              <a:rPr lang="en-GB" sz="2000" dirty="0" smtClean="0"/>
              <a:t> need be reported as SAEs:</a:t>
            </a:r>
          </a:p>
          <a:p>
            <a:pPr marL="742950" lvl="1" indent="-285750">
              <a:buFont typeface="Arial" panose="020B0604020202020204" pitchFamily="34" charset="0"/>
              <a:buChar char="•"/>
            </a:pPr>
            <a:r>
              <a:rPr lang="en-GB" sz="2000" dirty="0" smtClean="0"/>
              <a:t>Death</a:t>
            </a:r>
            <a:endParaRPr lang="en-GB" sz="2000" dirty="0"/>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a:t>
            </a:r>
            <a:r>
              <a:rPr lang="en-GB" sz="2000" dirty="0" smtClean="0"/>
              <a:t>illness/injury</a:t>
            </a:r>
          </a:p>
          <a:p>
            <a:endParaRPr lang="en-GB" sz="2000" dirty="0"/>
          </a:p>
          <a:p>
            <a:pPr marL="285750" indent="-285750">
              <a:buFont typeface="Arial" panose="020B0604020202020204" pitchFamily="34" charset="0"/>
              <a:buChar char="•"/>
            </a:pPr>
            <a:r>
              <a:rPr lang="en-GB" sz="2000" dirty="0" err="1" smtClean="0"/>
              <a:t>SmPCs</a:t>
            </a:r>
            <a:r>
              <a:rPr lang="en-GB" sz="2000" dirty="0" smtClean="0"/>
              <a:t> for Mannitol and HTS can be found in your site file. </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35</a:t>
            </a:r>
            <a:endParaRPr lang="en-GB" dirty="0"/>
          </a:p>
        </p:txBody>
      </p:sp>
    </p:spTree>
    <p:extLst>
      <p:ext uri="{BB962C8B-B14F-4D97-AF65-F5344CB8AC3E}">
        <p14:creationId xmlns:p14="http://schemas.microsoft.com/office/powerpoint/2010/main" val="31689373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smtClean="0"/>
              <a:t>SAE Forms</a:t>
            </a:r>
            <a:endParaRPr lang="en-US" sz="3400" dirty="0"/>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smtClean="0"/>
              <a:t>Slide 36</a:t>
            </a:r>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smtClean="0"/>
              <a:t>Signed paper copies should be emailed to WCTU</a:t>
            </a:r>
            <a:r>
              <a:rPr lang="en-GB" dirty="0" smtClean="0"/>
              <a:t>.</a:t>
            </a:r>
            <a:endParaRPr lang="en-GB" dirty="0"/>
          </a:p>
        </p:txBody>
      </p:sp>
    </p:spTree>
    <p:extLst>
      <p:ext uri="{BB962C8B-B14F-4D97-AF65-F5344CB8AC3E}">
        <p14:creationId xmlns:p14="http://schemas.microsoft.com/office/powerpoint/2010/main" val="10249607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37</a:t>
            </a:r>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smtClean="0"/>
              <a:t>If SAE is considered related to IMP and unexpected</a:t>
            </a:r>
            <a:endParaRPr lang="en-GB" sz="1000" dirty="0"/>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smtClean="0"/>
              <a:t>CRFs collect certain AE information. </a:t>
            </a:r>
          </a:p>
          <a:p>
            <a:r>
              <a:rPr lang="en-GB" sz="1000" dirty="0" smtClean="0"/>
              <a:t>No separate form required.</a:t>
            </a:r>
            <a:endParaRPr lang="en-GB" sz="1000" dirty="0"/>
          </a:p>
          <a:p>
            <a:endParaRPr lang="en-GB" sz="1000" dirty="0"/>
          </a:p>
        </p:txBody>
      </p:sp>
    </p:spTree>
    <p:extLst>
      <p:ext uri="{BB962C8B-B14F-4D97-AF65-F5344CB8AC3E}">
        <p14:creationId xmlns:p14="http://schemas.microsoft.com/office/powerpoint/2010/main" val="6948316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 timelines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38</a:t>
            </a:r>
            <a:endParaRPr lang="en-GB" dirty="0"/>
          </a:p>
        </p:txBody>
      </p:sp>
    </p:spTree>
    <p:extLst>
      <p:ext uri="{BB962C8B-B14F-4D97-AF65-F5344CB8AC3E}">
        <p14:creationId xmlns:p14="http://schemas.microsoft.com/office/powerpoint/2010/main" val="8912340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smtClean="0"/>
              <a:t>Non-compliance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smtClean="0"/>
              <a:t>Report any non-compliances immediately (</a:t>
            </a:r>
            <a:r>
              <a:rPr lang="en-GB" b="1" dirty="0" smtClean="0"/>
              <a:t>within 24 hours</a:t>
            </a:r>
            <a:r>
              <a:rPr lang="en-GB" dirty="0" smtClean="0"/>
              <a:t> of becoming aware)</a:t>
            </a:r>
          </a:p>
          <a:p>
            <a:pPr marL="285750" indent="-285750">
              <a:buFont typeface="Arial" panose="020B0604020202020204" pitchFamily="34" charset="0"/>
              <a:buChar char="•"/>
            </a:pPr>
            <a:r>
              <a:rPr lang="en-GB" dirty="0" smtClean="0"/>
              <a:t>Complete online non-compliance form for non-compliances related to an individual participant. </a:t>
            </a:r>
          </a:p>
          <a:p>
            <a:pPr marL="285750" indent="-285750">
              <a:buFont typeface="Arial" panose="020B0604020202020204" pitchFamily="34" charset="0"/>
              <a:buChar char="•"/>
            </a:pPr>
            <a:r>
              <a:rPr lang="en-GB" dirty="0" smtClean="0"/>
              <a:t>For general site level non-compliances, please complete the non-compliance form separately and email to WCTU. </a:t>
            </a:r>
          </a:p>
          <a:p>
            <a:pPr marL="285750" indent="-285750">
              <a:buFont typeface="Arial" panose="020B0604020202020204" pitchFamily="34" charset="0"/>
              <a:buChar char="•"/>
            </a:pPr>
            <a:endParaRPr lang="en-GB" dirty="0" smtClean="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39</a:t>
            </a:r>
            <a:endParaRPr lang="en-GB" dirty="0"/>
          </a:p>
        </p:txBody>
      </p:sp>
    </p:spTree>
    <p:extLst>
      <p:ext uri="{BB962C8B-B14F-4D97-AF65-F5344CB8AC3E}">
        <p14:creationId xmlns:p14="http://schemas.microsoft.com/office/powerpoint/2010/main" val="18260242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smtClean="0"/>
              <a:t>Pathophysiology of injury</a:t>
            </a:r>
            <a:endParaRPr lang="en-US" dirty="0"/>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4</a:t>
            </a:r>
            <a:endParaRPr lang="en-GB" dirty="0"/>
          </a:p>
        </p:txBody>
      </p:sp>
    </p:spTree>
    <p:extLst>
      <p:ext uri="{BB962C8B-B14F-4D97-AF65-F5344CB8AC3E}">
        <p14:creationId xmlns:p14="http://schemas.microsoft.com/office/powerpoint/2010/main" val="804996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Blinding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a:t>
            </a:r>
            <a:r>
              <a:rPr lang="en-GB" dirty="0" smtClean="0"/>
              <a:t>participants </a:t>
            </a:r>
            <a:r>
              <a:rPr lang="en-GB" dirty="0"/>
              <a:t>or their legal representative of the treatment allocation. We recognise however that it may become evident during the course of the </a:t>
            </a:r>
            <a:r>
              <a:rPr lang="en-GB" dirty="0" smtClean="0"/>
              <a:t>participant </a:t>
            </a:r>
            <a:r>
              <a:rPr lang="en-GB" dirty="0"/>
              <a:t>receiving the </a:t>
            </a:r>
            <a:r>
              <a:rPr lang="en-GB" dirty="0" smtClean="0"/>
              <a:t>treatment.  If the participant or legal representative asks which treatment allocation they had received, in the interest of being transparent, there is no requirement for this to be withheld.</a:t>
            </a:r>
            <a:endParaRPr lang="en-GB" dirty="0"/>
          </a:p>
          <a:p>
            <a:endParaRPr lang="en-GB" dirty="0" smtClean="0"/>
          </a:p>
          <a:p>
            <a:pPr marL="285750" indent="-285750">
              <a:buFont typeface="Arial" panose="020B0604020202020204" pitchFamily="34" charset="0"/>
              <a:buChar char="•"/>
            </a:pPr>
            <a:r>
              <a:rPr lang="en-GB" dirty="0" smtClean="0"/>
              <a:t>If possible the person completing the Hospital Discharge Form should be blinded to treatment allocation to limit bias.</a:t>
            </a:r>
            <a:endParaRPr lang="en-GB"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40</a:t>
            </a:r>
            <a:endParaRPr lang="en-GB" dirty="0"/>
          </a:p>
        </p:txBody>
      </p:sp>
    </p:spTree>
    <p:extLst>
      <p:ext uri="{BB962C8B-B14F-4D97-AF65-F5344CB8AC3E}">
        <p14:creationId xmlns:p14="http://schemas.microsoft.com/office/powerpoint/2010/main" val="9088689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smtClean="0"/>
              <a:t>Training and Delegation log sign-off</a:t>
            </a:r>
            <a:endParaRPr lang="en-US" sz="2400" dirty="0"/>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dirty="0">
                          <a:effectLst/>
                        </a:rPr>
                        <a:t>Trial Role/Responsibility</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smtClean="0">
                          <a:effectLst/>
                          <a:latin typeface="+mn-lt"/>
                          <a:ea typeface="+mn-ea"/>
                          <a:cs typeface="+mn-cs"/>
                        </a:rPr>
                        <a:t>Data</a:t>
                      </a:r>
                      <a:r>
                        <a:rPr lang="en-GB" sz="950" baseline="0" dirty="0" smtClean="0">
                          <a:effectLst/>
                          <a:latin typeface="+mn-lt"/>
                          <a:ea typeface="+mn-ea"/>
                          <a:cs typeface="+mn-cs"/>
                        </a:rPr>
                        <a:t> collection guide on how to use randomisation wizard.</a:t>
                      </a:r>
                      <a:endParaRPr lang="en-GB" sz="950" dirty="0" smtClean="0">
                        <a:effectLst/>
                      </a:endParaRPr>
                    </a:p>
                  </a:txBody>
                  <a:tcPr marL="31991" marR="31991" marT="0" marB="0"/>
                </a:tc>
                <a:tc>
                  <a:txBody>
                    <a:bodyPr/>
                    <a:lstStyle/>
                    <a:p>
                      <a:pPr>
                        <a:lnSpc>
                          <a:spcPct val="107000"/>
                        </a:lnSpc>
                        <a:spcAft>
                          <a:spcPts val="0"/>
                        </a:spcAft>
                      </a:pPr>
                      <a:r>
                        <a:rPr lang="en-GB" sz="950" dirty="0" smtClean="0">
                          <a:effectLst/>
                          <a:latin typeface="Calibri" panose="020F0502020204030204" pitchFamily="34" charset="0"/>
                          <a:ea typeface="Calibri" panose="020F0502020204030204" pitchFamily="34" charset="0"/>
                          <a:cs typeface="Raavi"/>
                        </a:rPr>
                        <a:t>Restricted</a:t>
                      </a:r>
                      <a:r>
                        <a:rPr lang="en-GB" sz="950" baseline="0" dirty="0" smtClean="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dirty="0">
                          <a:effectLst/>
                        </a:rPr>
                        <a:t>Informed consent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Full protocol training</a:t>
                      </a:r>
                    </a:p>
                    <a:p>
                      <a:pPr marL="342900" lvl="0" indent="-342900">
                        <a:lnSpc>
                          <a:spcPct val="107000"/>
                        </a:lnSpc>
                        <a:spcAft>
                          <a:spcPts val="0"/>
                        </a:spcAft>
                        <a:buFont typeface="Calibri" panose="020F0502020204030204" pitchFamily="34" charset="0"/>
                        <a:buChar char="-"/>
                      </a:pPr>
                      <a:r>
                        <a:rPr lang="en-GB" sz="950" dirty="0">
                          <a:effectLst/>
                        </a:rPr>
                        <a:t>Targeted consent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smtClean="0"/>
              <a:t>Slide 41</a:t>
            </a:r>
            <a:endParaRPr lang="en-GB" dirty="0"/>
          </a:p>
        </p:txBody>
      </p:sp>
    </p:spTree>
    <p:extLst>
      <p:ext uri="{BB962C8B-B14F-4D97-AF65-F5344CB8AC3E}">
        <p14:creationId xmlns:p14="http://schemas.microsoft.com/office/powerpoint/2010/main" val="23320351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smtClean="0"/>
              <a:t>Targeted 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42</a:t>
            </a:r>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smtClean="0"/>
              <a:t>Targeted training materials are available in your site file for the following trial roles: </a:t>
            </a:r>
            <a:endParaRPr lang="en-GB" dirty="0" smtClean="0"/>
          </a:p>
          <a:p>
            <a:pPr lvl="1"/>
            <a:endParaRPr lang="en-GB" dirty="0" smtClean="0"/>
          </a:p>
          <a:p>
            <a:pPr lvl="1"/>
            <a:endParaRPr lang="en-GB" dirty="0" smtClean="0"/>
          </a:p>
          <a:p>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r>
              <a:rPr lang="en-GB" sz="1600" dirty="0" smtClean="0"/>
              <a:t>You do not need to read these if you have completed full protocol and GCP training. </a:t>
            </a:r>
          </a:p>
          <a:p>
            <a:endParaRPr lang="en-GB" sz="1600" dirty="0" smtClean="0"/>
          </a:p>
          <a:p>
            <a:pPr marL="285750" indent="-285750">
              <a:buFont typeface="Arial" panose="020B0604020202020204" pitchFamily="34" charset="0"/>
              <a:buChar char="•"/>
            </a:pPr>
            <a:r>
              <a:rPr lang="en-GB" sz="1600" dirty="0" smtClean="0"/>
              <a:t>Once you have read the relevant materials, please sign the </a:t>
            </a:r>
            <a:r>
              <a:rPr lang="en-GB" sz="1600" b="1" dirty="0" smtClean="0"/>
              <a:t>Investigator Training Log</a:t>
            </a:r>
            <a:r>
              <a:rPr lang="en-GB" sz="1600" dirty="0" smtClean="0"/>
              <a:t> and document which materials you read. </a:t>
            </a:r>
            <a:endParaRPr lang="en-GB" sz="1600" dirty="0"/>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smtClean="0"/>
                        <a:t>Targeted</a:t>
                      </a:r>
                      <a:r>
                        <a:rPr lang="en-GB" sz="1600" baseline="0" dirty="0" smtClean="0"/>
                        <a:t> training materials</a:t>
                      </a:r>
                      <a:endParaRPr lang="en-GB" sz="1600" dirty="0"/>
                    </a:p>
                  </a:txBody>
                  <a:tcPr/>
                </a:tc>
                <a:tc>
                  <a:txBody>
                    <a:bodyPr/>
                    <a:lstStyle/>
                    <a:p>
                      <a:r>
                        <a:rPr lang="en-GB" sz="1600" dirty="0" smtClean="0"/>
                        <a:t>Who needs</a:t>
                      </a:r>
                      <a:r>
                        <a:rPr lang="en-GB" sz="1600" baseline="0" dirty="0" smtClean="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smtClean="0"/>
                        <a:t>Screening and Eligibility </a:t>
                      </a:r>
                      <a:endParaRPr lang="en-GB" sz="1400" dirty="0"/>
                    </a:p>
                  </a:txBody>
                  <a:tcPr/>
                </a:tc>
                <a:tc>
                  <a:txBody>
                    <a:bodyPr/>
                    <a:lstStyle/>
                    <a:p>
                      <a:r>
                        <a:rPr lang="en-GB" sz="1400" dirty="0" smtClean="0"/>
                        <a:t>Medically</a:t>
                      </a:r>
                      <a:r>
                        <a:rPr lang="en-GB" sz="1400" baseline="0" dirty="0" smtClean="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smtClean="0"/>
                        <a:t>Prescribing</a:t>
                      </a:r>
                      <a:r>
                        <a:rPr lang="en-GB" sz="1400" baseline="0" dirty="0" smtClean="0"/>
                        <a:t> Mannitol/Hypertonic Saline</a:t>
                      </a:r>
                      <a:endParaRPr lang="en-GB" sz="1400" dirty="0"/>
                    </a:p>
                  </a:txBody>
                  <a:tcPr/>
                </a:tc>
                <a:tc>
                  <a:txBody>
                    <a:bodyPr/>
                    <a:lstStyle/>
                    <a:p>
                      <a:r>
                        <a:rPr lang="en-GB" sz="1400" dirty="0" smtClean="0"/>
                        <a:t>Anyone who</a:t>
                      </a:r>
                      <a:r>
                        <a:rPr lang="en-GB" sz="1400" baseline="0" dirty="0" smtClean="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smtClean="0"/>
                        <a:t>Informed Conse</a:t>
                      </a:r>
                      <a:r>
                        <a:rPr lang="en-GB" sz="1400" baseline="0" dirty="0" smtClean="0"/>
                        <a:t>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smtClean="0"/>
                        <a:t>Data Collection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smtClean="0"/>
                        <a:t>SAE</a:t>
                      </a:r>
                      <a:r>
                        <a:rPr lang="en-GB" sz="1400" baseline="0" dirty="0" smtClean="0"/>
                        <a:t> assessment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smtClean="0"/>
              <a:t>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smtClean="0"/>
              <a:t>The PI is responsible for ensuring all trial staff are appropriately trained for their delegated roles.</a:t>
            </a:r>
          </a:p>
          <a:p>
            <a:pPr marL="285750" indent="-285750">
              <a:buFont typeface="Arial" panose="020B0604020202020204" pitchFamily="34" charset="0"/>
              <a:buChar char="•"/>
            </a:pPr>
            <a:r>
              <a:rPr lang="en-GB" sz="2200" dirty="0" smtClean="0"/>
              <a:t>Once relevant training has been completed, all trial staff should sign the </a:t>
            </a:r>
            <a:r>
              <a:rPr lang="en-GB" sz="2200" b="1" dirty="0" smtClean="0"/>
              <a:t>Investigator Training </a:t>
            </a:r>
            <a:r>
              <a:rPr lang="en-GB" sz="2200" b="1" dirty="0"/>
              <a:t>L</a:t>
            </a:r>
            <a:r>
              <a:rPr lang="en-GB" sz="2200" b="1" dirty="0" smtClean="0"/>
              <a:t>og</a:t>
            </a:r>
            <a:r>
              <a:rPr lang="en-GB" sz="2200" dirty="0" smtClean="0"/>
              <a:t> and </a:t>
            </a:r>
            <a:r>
              <a:rPr lang="en-GB" sz="2200" b="1" dirty="0" smtClean="0"/>
              <a:t>Delegation Log </a:t>
            </a:r>
            <a:r>
              <a:rPr lang="en-GB" sz="2200" dirty="0" smtClean="0"/>
              <a:t>(if applicable), and a copy should be sent to the WCTU. </a:t>
            </a:r>
          </a:p>
          <a:p>
            <a:pPr marL="285750" indent="-285750">
              <a:buFont typeface="Arial" panose="020B0604020202020204" pitchFamily="34" charset="0"/>
              <a:buChar char="•"/>
            </a:pPr>
            <a:r>
              <a:rPr lang="en-GB" sz="2200" dirty="0" smtClean="0"/>
              <a:t>CV and GCP certificate for PI.</a:t>
            </a:r>
          </a:p>
          <a:p>
            <a:pPr marL="285750" indent="-285750">
              <a:buFont typeface="Arial" panose="020B0604020202020204" pitchFamily="34" charset="0"/>
              <a:buChar char="•"/>
            </a:pPr>
            <a:r>
              <a:rPr lang="en-GB" sz="2200" dirty="0" smtClean="0"/>
              <a:t>New </a:t>
            </a:r>
            <a:r>
              <a:rPr lang="en-GB" sz="2200" dirty="0"/>
              <a:t>staff members may be trained prior to performing any trial-related activities by someone at site who has already been trained, or by the WCTU</a:t>
            </a:r>
            <a:r>
              <a:rPr lang="en-GB" sz="2200" dirty="0" smtClean="0"/>
              <a:t>.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smtClean="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43</a:t>
            </a:r>
            <a:endParaRPr lang="en-GB" dirty="0"/>
          </a:p>
        </p:txBody>
      </p:sp>
    </p:spTree>
    <p:extLst>
      <p:ext uri="{BB962C8B-B14F-4D97-AF65-F5344CB8AC3E}">
        <p14:creationId xmlns:p14="http://schemas.microsoft.com/office/powerpoint/2010/main" val="39129988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smtClean="0"/>
              <a:t>Available tools</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smtClean="0"/>
              <a:t>Pocket sized/A4 aide memoires available from WCTU:</a:t>
            </a:r>
          </a:p>
          <a:p>
            <a:pPr marL="285750" indent="-285750">
              <a:buFont typeface="Arial" panose="020B0604020202020204" pitchFamily="34" charset="0"/>
              <a:buChar char="•"/>
            </a:pPr>
            <a:r>
              <a:rPr lang="en-GB" dirty="0" smtClean="0"/>
              <a:t>Eligibility criteria</a:t>
            </a:r>
          </a:p>
          <a:p>
            <a:pPr marL="285750" indent="-285750">
              <a:buFont typeface="Arial" panose="020B0604020202020204" pitchFamily="34" charset="0"/>
              <a:buChar char="•"/>
            </a:pPr>
            <a:r>
              <a:rPr lang="en-GB" dirty="0" smtClean="0"/>
              <a:t>Dosing conversion</a:t>
            </a:r>
          </a:p>
          <a:p>
            <a:pPr marL="285750" indent="-285750">
              <a:buFont typeface="Arial" panose="020B0604020202020204" pitchFamily="34" charset="0"/>
              <a:buChar char="•"/>
            </a:pPr>
            <a:r>
              <a:rPr lang="en-GB" dirty="0" smtClean="0"/>
              <a:t>SAE process</a:t>
            </a:r>
          </a:p>
          <a:p>
            <a:pPr marL="285750" indent="-285750">
              <a:buFont typeface="Arial" panose="020B0604020202020204" pitchFamily="34" charset="0"/>
              <a:buChar char="•"/>
            </a:pPr>
            <a:r>
              <a:rPr lang="en-GB" dirty="0" smtClean="0"/>
              <a:t>Consent process</a:t>
            </a:r>
          </a:p>
          <a:p>
            <a:pPr marL="285750" indent="-285750">
              <a:buFont typeface="Arial" panose="020B0604020202020204" pitchFamily="34" charset="0"/>
              <a:buChar char="•"/>
            </a:pPr>
            <a:r>
              <a:rPr lang="en-GB" dirty="0" smtClean="0"/>
              <a:t>Treatment intervention flowchart</a:t>
            </a:r>
            <a:endParaRPr lang="en-GB" dirty="0"/>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smtClean="0"/>
              <a:t>Slide 44</a:t>
            </a:r>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Questions?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45</a:t>
            </a:r>
            <a:endParaRPr lang="en-GB" dirty="0"/>
          </a:p>
        </p:txBody>
      </p:sp>
    </p:spTree>
    <p:extLst>
      <p:ext uri="{BB962C8B-B14F-4D97-AF65-F5344CB8AC3E}">
        <p14:creationId xmlns:p14="http://schemas.microsoft.com/office/powerpoint/2010/main" val="38655854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smtClean="0"/>
              <a:t>Log ins will be provided to individual trial staff once appropriate training has been completed. </a:t>
            </a:r>
          </a:p>
          <a:p>
            <a:pPr marL="457200" indent="-457200">
              <a:buFont typeface="Arial" panose="020B0604020202020204" pitchFamily="34" charset="0"/>
              <a:buChar char="•"/>
            </a:pPr>
            <a:r>
              <a:rPr lang="en-GB" sz="2800" dirty="0" smtClean="0"/>
              <a:t>User </a:t>
            </a:r>
            <a:r>
              <a:rPr lang="en-GB" sz="2800" dirty="0"/>
              <a:t>ID to be provided by email following ‘green light’ approval to begin recruitment. Password will be provided over the telephone</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smtClean="0"/>
              <a:t>Paper CRFs can be used as a back up in cases where there are issues logging in to the online database. </a:t>
            </a:r>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46</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smtClean="0"/>
              <a:t>Data Collection - CRFs</a:t>
            </a:r>
            <a:endParaRPr lang="en-GB" dirty="0"/>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smtClean="0"/>
              <a:t>Slide 47</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dirty="0">
                          <a:effectLst/>
                        </a:rPr>
                        <a:t>Informed Consent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smtClean="0"/>
              <a:t>Informed consent should be obtained as soon as it is appropriate to do so i.e. usually </a:t>
            </a:r>
            <a:r>
              <a:rPr lang="en-GB" sz="2800" b="1" dirty="0" smtClean="0"/>
              <a:t>within 24 hours </a:t>
            </a:r>
            <a:r>
              <a:rPr lang="en-GB" sz="2800" dirty="0" smtClean="0"/>
              <a:t>of randomisation. </a:t>
            </a:r>
          </a:p>
          <a:p>
            <a:pPr marL="457200" indent="-457200">
              <a:buFont typeface="Arial" panose="020B0604020202020204" pitchFamily="34" charset="0"/>
              <a:buChar char="•"/>
            </a:pPr>
            <a:r>
              <a:rPr lang="en-GB" sz="2800" dirty="0" smtClean="0"/>
              <a:t>Informed Consent </a:t>
            </a:r>
            <a:r>
              <a:rPr lang="en-GB" sz="2800" dirty="0" err="1" smtClean="0"/>
              <a:t>eCRF</a:t>
            </a:r>
            <a:r>
              <a:rPr lang="en-GB" sz="2800" dirty="0" smtClean="0"/>
              <a:t> should be completed </a:t>
            </a:r>
            <a:r>
              <a:rPr lang="en-GB" sz="2800" b="1" dirty="0" smtClean="0"/>
              <a:t>within 3 days</a:t>
            </a:r>
            <a:r>
              <a:rPr lang="en-GB" sz="2800" dirty="0" smtClean="0"/>
              <a:t> of randomisation.</a:t>
            </a:r>
          </a:p>
          <a:p>
            <a:pPr marL="457200" indent="-457200">
              <a:buFont typeface="Arial" panose="020B0604020202020204" pitchFamily="34" charset="0"/>
              <a:buChar char="•"/>
            </a:pPr>
            <a:r>
              <a:rPr lang="en-GB" sz="2800" dirty="0" smtClean="0"/>
              <a:t>Once the Informed Consent </a:t>
            </a:r>
            <a:r>
              <a:rPr lang="en-GB" sz="2800" dirty="0" err="1" smtClean="0"/>
              <a:t>eCRF</a:t>
            </a:r>
            <a:r>
              <a:rPr lang="en-GB" sz="2800" dirty="0" smtClean="0"/>
              <a:t> is completed the Patient and Legal Representative Identifiers </a:t>
            </a:r>
            <a:r>
              <a:rPr lang="en-GB" sz="2800" dirty="0" err="1" smtClean="0"/>
              <a:t>eCRF</a:t>
            </a:r>
            <a:r>
              <a:rPr lang="en-GB" sz="2800" dirty="0" smtClean="0"/>
              <a:t> will appear in the ‘Hospital stay’ forms.</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Informed Consent </a:t>
            </a:r>
            <a:r>
              <a:rPr lang="en-GB" dirty="0" err="1" smtClean="0"/>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smtClean="0"/>
              <a:t>Slide 48</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smtClean="0"/>
              <a:t>Recording routine clinical data</a:t>
            </a:r>
          </a:p>
          <a:p>
            <a:pPr marL="457200" indent="-457200">
              <a:buFont typeface="Arial" panose="020B0604020202020204" pitchFamily="34" charset="0"/>
              <a:buChar char="•"/>
            </a:pPr>
            <a:r>
              <a:rPr lang="en-GB" sz="2800" dirty="0" smtClean="0"/>
              <a:t>Forms should be completed as soon as possible following randomisation (within 14 days): </a:t>
            </a:r>
          </a:p>
          <a:p>
            <a:pPr marL="1200150" lvl="1" indent="-457200">
              <a:buFont typeface="Arial" panose="020B0604020202020204" pitchFamily="34" charset="0"/>
              <a:buChar char="•"/>
            </a:pPr>
            <a:r>
              <a:rPr lang="en-GB" dirty="0" smtClean="0"/>
              <a:t>Patient and Legal Representative Identifiers – this form will appear when the Consent </a:t>
            </a:r>
            <a:r>
              <a:rPr lang="en-GB" dirty="0" err="1" smtClean="0"/>
              <a:t>eCRF</a:t>
            </a:r>
            <a:r>
              <a:rPr lang="en-GB" dirty="0" smtClean="0"/>
              <a:t> has been entered</a:t>
            </a:r>
            <a:endParaRPr lang="en-GB" i="1" dirty="0" smtClean="0"/>
          </a:p>
          <a:p>
            <a:pPr marL="1200150" lvl="1" indent="-457200">
              <a:buFont typeface="Arial" panose="020B0604020202020204" pitchFamily="34" charset="0"/>
              <a:buChar char="•"/>
            </a:pPr>
            <a:r>
              <a:rPr lang="en-GB" dirty="0" smtClean="0"/>
              <a:t>Baseline</a:t>
            </a:r>
          </a:p>
          <a:p>
            <a:pPr marL="1200150" lvl="1" indent="-457200">
              <a:buFont typeface="Arial" panose="020B0604020202020204" pitchFamily="34" charset="0"/>
              <a:buChar char="•"/>
            </a:pPr>
            <a:r>
              <a:rPr lang="en-GB" dirty="0" smtClean="0"/>
              <a:t>Study drug administration – record doses given</a:t>
            </a:r>
          </a:p>
          <a:p>
            <a:pPr marL="1200150" lvl="1" indent="-457200">
              <a:buFont typeface="Arial" panose="020B0604020202020204" pitchFamily="34" charset="0"/>
              <a:buChar char="•"/>
            </a:pPr>
            <a:r>
              <a:rPr lang="en-GB" dirty="0" smtClean="0"/>
              <a:t>ICP Monitoring details</a:t>
            </a:r>
          </a:p>
          <a:p>
            <a:pPr marL="1200150" lvl="1" indent="-457200">
              <a:buFont typeface="Arial" panose="020B0604020202020204" pitchFamily="34" charset="0"/>
              <a:buChar char="•"/>
            </a:pPr>
            <a:r>
              <a:rPr lang="en-GB" dirty="0" smtClean="0"/>
              <a:t>Concomitant treatments – to be completed by discharge</a:t>
            </a:r>
            <a:r>
              <a:rPr lang="en-GB" dirty="0"/>
              <a:t> </a:t>
            </a:r>
            <a:r>
              <a:rPr lang="en-GB" dirty="0" smtClean="0"/>
              <a:t>from ICU</a:t>
            </a:r>
            <a:endParaRPr lang="en-GB" dirty="0"/>
          </a:p>
        </p:txBody>
      </p:sp>
      <p:sp>
        <p:nvSpPr>
          <p:cNvPr id="3" name="Text Placeholder 2"/>
          <p:cNvSpPr>
            <a:spLocks noGrp="1"/>
          </p:cNvSpPr>
          <p:nvPr>
            <p:ph type="body" sz="quarter" idx="10"/>
          </p:nvPr>
        </p:nvSpPr>
        <p:spPr>
          <a:xfrm>
            <a:off x="395536" y="476246"/>
            <a:ext cx="6192763" cy="648816"/>
          </a:xfrm>
        </p:spPr>
        <p:txBody>
          <a:bodyPr/>
          <a:lstStyle/>
          <a:p>
            <a:r>
              <a:rPr lang="en-GB" dirty="0" smtClean="0"/>
              <a:t>Data collection - </a:t>
            </a:r>
            <a:r>
              <a:rPr lang="en-GB" dirty="0" err="1" smtClean="0"/>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49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smtClean="0"/>
              <a:t>Current TBI management</a:t>
            </a:r>
            <a:endParaRPr lang="en-US" dirty="0"/>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smtClean="0"/>
              <a:t>Normally takes a stepwise/</a:t>
            </a:r>
            <a:r>
              <a:rPr lang="en-US" sz="1800" b="1" dirty="0" err="1" smtClean="0"/>
              <a:t>protocolised</a:t>
            </a:r>
            <a:r>
              <a:rPr lang="en-US" sz="1800" b="1" dirty="0" smtClean="0"/>
              <a:t> approach:</a:t>
            </a:r>
            <a:endParaRPr lang="en-US" sz="1800" dirty="0" smtClean="0"/>
          </a:p>
          <a:p>
            <a:pPr lvl="1"/>
            <a:r>
              <a:rPr lang="en-US" sz="1800" dirty="0" smtClean="0"/>
              <a:t>Initial treatment of surgical pathology – </a:t>
            </a:r>
            <a:r>
              <a:rPr lang="en-US" sz="1800" dirty="0" err="1" smtClean="0"/>
              <a:t>haematoma</a:t>
            </a:r>
            <a:r>
              <a:rPr lang="en-US" sz="1800" dirty="0"/>
              <a:t> </a:t>
            </a:r>
            <a:r>
              <a:rPr lang="en-US" sz="1800" dirty="0" smtClean="0"/>
              <a:t>removal/hydrocephalus</a:t>
            </a:r>
          </a:p>
          <a:p>
            <a:pPr lvl="1"/>
            <a:r>
              <a:rPr lang="en-US" sz="1800" dirty="0" err="1" smtClean="0"/>
              <a:t>Optimisation</a:t>
            </a:r>
            <a:r>
              <a:rPr lang="en-US" sz="1800" dirty="0" smtClean="0"/>
              <a:t> of ‘stage 1’ interventions e.g. sedation, BP, ventilation, temperature</a:t>
            </a:r>
          </a:p>
          <a:p>
            <a:pPr lvl="1"/>
            <a:r>
              <a:rPr lang="en-US" sz="1800" dirty="0" smtClean="0"/>
              <a:t>Stage 2 measures e.g. hyperosmolar therapy, NM blockade</a:t>
            </a:r>
          </a:p>
          <a:p>
            <a:pPr lvl="1"/>
            <a:r>
              <a:rPr lang="en-US" sz="1800" dirty="0" smtClean="0"/>
              <a:t>Stage 3 measures: e.g. </a:t>
            </a:r>
            <a:r>
              <a:rPr lang="en-US" sz="1800" dirty="0" err="1" smtClean="0"/>
              <a:t>decompressive</a:t>
            </a:r>
            <a:r>
              <a:rPr lang="en-US" sz="1800" dirty="0" smtClean="0"/>
              <a:t> </a:t>
            </a:r>
            <a:r>
              <a:rPr lang="en-US" sz="1800" dirty="0" err="1" smtClean="0"/>
              <a:t>craniectomy</a:t>
            </a:r>
            <a:r>
              <a:rPr lang="en-US" sz="1800" dirty="0" smtClean="0"/>
              <a:t>, barbiturate coma</a:t>
            </a:r>
          </a:p>
          <a:p>
            <a:pPr marL="342900" lvl="1" indent="0">
              <a:buFont typeface="Arial" panose="020B0604020202020204" pitchFamily="34" charset="0"/>
              <a:buNone/>
            </a:pPr>
            <a:endParaRPr lang="en-US" sz="1800" dirty="0" smtClean="0"/>
          </a:p>
          <a:p>
            <a:r>
              <a:rPr lang="en-US" sz="1800" b="1" dirty="0" smtClean="0"/>
              <a:t>Hyperosmolar therapies - mannitol and hypertonic saline (HTS)</a:t>
            </a:r>
            <a:endParaRPr lang="en-US" sz="1800" dirty="0" smtClean="0"/>
          </a:p>
          <a:p>
            <a:pPr lvl="1"/>
            <a:r>
              <a:rPr lang="en-US" sz="1800" dirty="0" smtClean="0"/>
              <a:t>Both exert osmotic action between plasma/brain cells reducing </a:t>
            </a:r>
            <a:r>
              <a:rPr lang="en-US" sz="1800" dirty="0" err="1" smtClean="0"/>
              <a:t>oedema</a:t>
            </a:r>
            <a:endParaRPr lang="en-US" sz="1800" dirty="0" smtClean="0"/>
          </a:p>
          <a:p>
            <a:pPr lvl="1"/>
            <a:r>
              <a:rPr lang="en-US" sz="1800" dirty="0" smtClean="0"/>
              <a:t>Other actions suggested include:</a:t>
            </a:r>
          </a:p>
          <a:p>
            <a:pPr lvl="2"/>
            <a:r>
              <a:rPr lang="en-US" sz="1600" dirty="0" smtClean="0"/>
              <a:t>Maintenance of BBB integrity</a:t>
            </a:r>
          </a:p>
          <a:p>
            <a:pPr lvl="2"/>
            <a:r>
              <a:rPr lang="en-US" sz="1600" dirty="0" smtClean="0"/>
              <a:t>Modulation of </a:t>
            </a:r>
            <a:r>
              <a:rPr lang="en-US" sz="1600" dirty="0" err="1" smtClean="0"/>
              <a:t>neuroinflammatory</a:t>
            </a:r>
            <a:r>
              <a:rPr lang="en-US" sz="1600" dirty="0" smtClean="0"/>
              <a:t> response</a:t>
            </a:r>
          </a:p>
          <a:p>
            <a:pPr lvl="2"/>
            <a:r>
              <a:rPr lang="en-US" sz="1600" dirty="0" smtClean="0"/>
              <a:t>Augmenting volume resuscitation</a:t>
            </a:r>
          </a:p>
          <a:p>
            <a:pPr lvl="2"/>
            <a:r>
              <a:rPr lang="en-US" sz="1600" dirty="0" err="1" smtClean="0"/>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5</a:t>
            </a:r>
            <a:endParaRPr lang="en-GB" dirty="0"/>
          </a:p>
        </p:txBody>
      </p:sp>
    </p:spTree>
    <p:extLst>
      <p:ext uri="{BB962C8B-B14F-4D97-AF65-F5344CB8AC3E}">
        <p14:creationId xmlns:p14="http://schemas.microsoft.com/office/powerpoint/2010/main" val="1531176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smtClean="0"/>
              <a:t>Routinely collected clinical data to be recorded: </a:t>
            </a:r>
          </a:p>
          <a:p>
            <a:pPr marL="457200" indent="-457200">
              <a:buFont typeface="Arial" panose="020B0604020202020204" pitchFamily="34" charset="0"/>
              <a:buChar char="•"/>
            </a:pPr>
            <a:r>
              <a:rPr lang="en-GB" dirty="0" smtClean="0"/>
              <a:t>Admission details</a:t>
            </a:r>
          </a:p>
          <a:p>
            <a:pPr marL="457200" indent="-457200">
              <a:buFont typeface="Arial" panose="020B0604020202020204" pitchFamily="34" charset="0"/>
              <a:buChar char="•"/>
            </a:pPr>
            <a:r>
              <a:rPr lang="en-GB" dirty="0" smtClean="0"/>
              <a:t>Demographics</a:t>
            </a:r>
          </a:p>
          <a:p>
            <a:pPr marL="457200" indent="-457200">
              <a:buFont typeface="Arial" panose="020B0604020202020204" pitchFamily="34" charset="0"/>
              <a:buChar char="•"/>
            </a:pPr>
            <a:r>
              <a:rPr lang="en-GB" dirty="0" smtClean="0"/>
              <a:t>TBI details – mechanism, details of injury on head and other body systems, craniotomy/</a:t>
            </a:r>
            <a:r>
              <a:rPr lang="en-GB" dirty="0" err="1" smtClean="0"/>
              <a:t>craniectomy</a:t>
            </a:r>
            <a:endParaRPr lang="en-GB" dirty="0" smtClean="0"/>
          </a:p>
          <a:p>
            <a:pPr marL="457200" indent="-457200">
              <a:buFont typeface="Arial" panose="020B0604020202020204" pitchFamily="34" charset="0"/>
              <a:buChar char="•"/>
            </a:pPr>
            <a:r>
              <a:rPr lang="en-GB" dirty="0" smtClean="0"/>
              <a:t>Significant medical history</a:t>
            </a:r>
          </a:p>
          <a:p>
            <a:pPr marL="457200" indent="-457200">
              <a:buFont typeface="Arial" panose="020B0604020202020204" pitchFamily="34" charset="0"/>
              <a:buChar char="•"/>
            </a:pPr>
            <a:r>
              <a:rPr lang="en-GB" dirty="0" smtClean="0"/>
              <a:t>Concomitant medications</a:t>
            </a:r>
          </a:p>
          <a:p>
            <a:pPr marL="457200" indent="-457200">
              <a:buFont typeface="Arial" panose="020B0604020202020204" pitchFamily="34" charset="0"/>
              <a:buChar char="•"/>
            </a:pPr>
            <a:r>
              <a:rPr lang="en-GB" dirty="0" smtClean="0"/>
              <a:t>Pre-admission function</a:t>
            </a:r>
          </a:p>
          <a:p>
            <a:pPr marL="457200" indent="-457200">
              <a:buFont typeface="Arial" panose="020B0604020202020204" pitchFamily="34" charset="0"/>
              <a:buChar char="•"/>
            </a:pPr>
            <a:r>
              <a:rPr lang="en-GB" dirty="0" smtClean="0"/>
              <a:t>ICP prior to randomisation</a:t>
            </a:r>
          </a:p>
          <a:p>
            <a:pPr marL="457200" indent="-457200">
              <a:buFont typeface="Arial" panose="020B0604020202020204" pitchFamily="34" charset="0"/>
              <a:buChar char="•"/>
            </a:pPr>
            <a:r>
              <a:rPr lang="en-GB" dirty="0" smtClean="0"/>
              <a:t>Serum Sodium at randomisation </a:t>
            </a:r>
          </a:p>
          <a:p>
            <a:pPr marL="457200" indent="-457200">
              <a:buFont typeface="Arial" panose="020B0604020202020204" pitchFamily="34" charset="0"/>
              <a:buChar char="•"/>
            </a:pPr>
            <a:r>
              <a:rPr lang="en-GB" dirty="0"/>
              <a:t>H</a:t>
            </a:r>
            <a:r>
              <a:rPr lang="en-GB" dirty="0" smtClean="0"/>
              <a:t>yperosmolar therapy prior to randomisation</a:t>
            </a:r>
          </a:p>
          <a:p>
            <a:pPr marL="457200" indent="-457200">
              <a:buFont typeface="Arial" panose="020B0604020202020204" pitchFamily="34" charset="0"/>
              <a:buChar char="•"/>
            </a:pPr>
            <a:r>
              <a:rPr lang="en-GB" dirty="0" smtClean="0"/>
              <a:t>CT Scan appearance (routine scan prior to randomisation)</a:t>
            </a:r>
          </a:p>
          <a:p>
            <a:pPr marL="457200" indent="-457200">
              <a:buFont typeface="Arial" panose="020B0604020202020204" pitchFamily="34" charset="0"/>
              <a:buChar char="•"/>
            </a:pPr>
            <a:r>
              <a:rPr lang="en-GB" dirty="0" smtClean="0"/>
              <a:t>GCS</a:t>
            </a:r>
          </a:p>
          <a:p>
            <a:pPr marL="457200" indent="-457200">
              <a:buFont typeface="Arial" panose="020B0604020202020204" pitchFamily="34" charset="0"/>
              <a:buChar char="•"/>
            </a:pPr>
            <a:r>
              <a:rPr lang="en-GB" dirty="0" smtClean="0"/>
              <a:t>Pregnancy test (if applicable)</a:t>
            </a:r>
          </a:p>
        </p:txBody>
      </p:sp>
      <p:sp>
        <p:nvSpPr>
          <p:cNvPr id="3" name="Text Placeholder 2"/>
          <p:cNvSpPr>
            <a:spLocks noGrp="1"/>
          </p:cNvSpPr>
          <p:nvPr>
            <p:ph type="body" sz="quarter" idx="10"/>
          </p:nvPr>
        </p:nvSpPr>
        <p:spPr>
          <a:xfrm>
            <a:off x="395536" y="476246"/>
            <a:ext cx="8634164" cy="648816"/>
          </a:xfrm>
        </p:spPr>
        <p:txBody>
          <a:bodyPr/>
          <a:lstStyle/>
          <a:p>
            <a:r>
              <a:rPr lang="en-GB" dirty="0" smtClean="0"/>
              <a:t>Baseline </a:t>
            </a:r>
            <a:r>
              <a:rPr lang="en-GB" dirty="0" err="1" smtClean="0"/>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50</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smtClean="0"/>
              <a:t>Start on day 0 from time of randomisation (day 0 = day of randomisation) </a:t>
            </a:r>
          </a:p>
          <a:p>
            <a:pPr marL="457200" indent="-457200">
              <a:buFont typeface="Arial" panose="020B0604020202020204" pitchFamily="34" charset="0"/>
              <a:buChar char="•"/>
            </a:pPr>
            <a:r>
              <a:rPr lang="en-GB" sz="2800" dirty="0" smtClean="0"/>
              <a:t>The following measurements should be collected </a:t>
            </a:r>
            <a:r>
              <a:rPr lang="en-GB" sz="2800" b="1" dirty="0" smtClean="0"/>
              <a:t>hourly</a:t>
            </a:r>
            <a:r>
              <a:rPr lang="en-GB" sz="2800" dirty="0" smtClean="0"/>
              <a:t> whilst ICP is being monitored i.e. until bolt removed: </a:t>
            </a:r>
          </a:p>
          <a:p>
            <a:pPr marL="1200150" lvl="1" indent="-457200">
              <a:buFont typeface="Arial" panose="020B0604020202020204" pitchFamily="34" charset="0"/>
              <a:buChar char="•"/>
            </a:pPr>
            <a:r>
              <a:rPr lang="en-GB" dirty="0"/>
              <a:t>Intracranial </a:t>
            </a:r>
            <a:r>
              <a:rPr lang="en-GB" dirty="0" smtClean="0"/>
              <a:t>Pressure </a:t>
            </a:r>
            <a:r>
              <a:rPr lang="en-GB" dirty="0"/>
              <a:t>(ICP), </a:t>
            </a:r>
            <a:endParaRPr lang="en-GB" dirty="0" smtClean="0"/>
          </a:p>
          <a:p>
            <a:pPr marL="1200150" lvl="1" indent="-457200">
              <a:buFont typeface="Arial" panose="020B0604020202020204" pitchFamily="34" charset="0"/>
              <a:buChar char="•"/>
            </a:pPr>
            <a:r>
              <a:rPr lang="en-GB" dirty="0" smtClean="0"/>
              <a:t>Mean Arterial Pressure </a:t>
            </a:r>
            <a:r>
              <a:rPr lang="en-GB" dirty="0"/>
              <a:t>(MAP) </a:t>
            </a:r>
            <a:endParaRPr lang="en-GB" dirty="0" smtClean="0"/>
          </a:p>
          <a:p>
            <a:pPr marL="1200150" lvl="1" indent="-457200">
              <a:buFont typeface="Arial" panose="020B0604020202020204" pitchFamily="34" charset="0"/>
              <a:buChar char="•"/>
            </a:pPr>
            <a:r>
              <a:rPr lang="en-GB" dirty="0" smtClean="0"/>
              <a:t>Serum Sodium </a:t>
            </a:r>
          </a:p>
          <a:p>
            <a:pPr marL="457200" indent="-457200">
              <a:buFont typeface="Arial" panose="020B0604020202020204" pitchFamily="34" charset="0"/>
              <a:buChar char="•"/>
            </a:pPr>
            <a:r>
              <a:rPr lang="en-GB" sz="2800" dirty="0" smtClean="0"/>
              <a:t>Organ support recorded daily for duration of patient’s stay on critical care.</a:t>
            </a:r>
            <a:endParaRPr lang="en-GB" sz="2800" dirty="0"/>
          </a:p>
        </p:txBody>
      </p:sp>
      <p:sp>
        <p:nvSpPr>
          <p:cNvPr id="3" name="Text Placeholder 2"/>
          <p:cNvSpPr>
            <a:spLocks noGrp="1"/>
          </p:cNvSpPr>
          <p:nvPr>
            <p:ph type="body" sz="quarter" idx="10"/>
          </p:nvPr>
        </p:nvSpPr>
        <p:spPr>
          <a:xfrm>
            <a:off x="395536" y="615363"/>
            <a:ext cx="6192763" cy="648816"/>
          </a:xfrm>
        </p:spPr>
        <p:txBody>
          <a:bodyPr/>
          <a:lstStyle/>
          <a:p>
            <a:r>
              <a:rPr lang="en-GB" dirty="0" smtClean="0"/>
              <a:t>Daily Data Collection</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51</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smtClean="0"/>
              <a:t>To be completed in the database as and when required:</a:t>
            </a:r>
            <a:endParaRPr lang="en-GB" sz="2800" dirty="0"/>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a:t>
            </a:r>
            <a:r>
              <a:rPr lang="en-GB" sz="2800" dirty="0" smtClean="0"/>
              <a:t>Form</a:t>
            </a:r>
            <a:endParaRPr lang="en-GB" sz="2800" dirty="0"/>
          </a:p>
          <a:p>
            <a:pPr marL="457200" indent="-457200">
              <a:buFont typeface="Arial" panose="020B0604020202020204" pitchFamily="34" charset="0"/>
              <a:buChar char="•"/>
            </a:pPr>
            <a:r>
              <a:rPr lang="en-GB" sz="2800" dirty="0"/>
              <a:t>Death Notification Form </a:t>
            </a:r>
            <a:endParaRPr lang="en-GB" sz="2800" dirty="0" smtClean="0"/>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smtClean="0"/>
              <a:t>End of Trial – this should also be completed on paper and emailed to WCTU. </a:t>
            </a:r>
          </a:p>
          <a:p>
            <a:pPr marL="457200" indent="-457200">
              <a:buFont typeface="Arial" panose="020B0604020202020204" pitchFamily="34" charset="0"/>
              <a:buChar char="•"/>
            </a:pPr>
            <a:r>
              <a:rPr lang="en-GB" sz="2800" dirty="0" smtClean="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smtClean="0"/>
              <a:t>SAEs are </a:t>
            </a:r>
            <a:r>
              <a:rPr lang="en-GB" sz="2800" u="sng" dirty="0" smtClean="0"/>
              <a:t>paper forms </a:t>
            </a:r>
            <a:r>
              <a:rPr lang="en-GB" sz="2800" dirty="0" smtClean="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smtClean="0"/>
              <a:t>Other </a:t>
            </a:r>
            <a:r>
              <a:rPr lang="en-GB" dirty="0" err="1" smtClean="0"/>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smtClean="0"/>
              <a:t>Slide 52</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r>
              <a:rPr lang="en-GB" sz="2800" dirty="0" smtClean="0"/>
              <a:t>.</a:t>
            </a:r>
          </a:p>
          <a:p>
            <a:pPr marL="457200" indent="-457200">
              <a:buFont typeface="Arial" panose="020B0604020202020204" pitchFamily="34" charset="0"/>
              <a:buChar char="•"/>
            </a:pPr>
            <a:r>
              <a:rPr lang="en-GB" sz="2800" dirty="0" smtClean="0"/>
              <a:t>Self-evident corrections</a:t>
            </a:r>
            <a:r>
              <a:rPr lang="en-GB" sz="2800" dirty="0"/>
              <a:t>:</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Management</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smtClean="0"/>
              <a:t>Slide 53</a:t>
            </a:r>
            <a:endParaRPr lang="en-GB" dirty="0"/>
          </a:p>
        </p:txBody>
      </p:sp>
    </p:spTree>
    <p:extLst>
      <p:ext uri="{BB962C8B-B14F-4D97-AF65-F5344CB8AC3E}">
        <p14:creationId xmlns:p14="http://schemas.microsoft.com/office/powerpoint/2010/main" val="41310925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54</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55</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56</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smtClean="0"/>
              <a:t>Current evidence for osmotherapy</a:t>
            </a:r>
            <a:endParaRPr lang="en-US" dirty="0"/>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Seven published SRs based on 18 index trials</a:t>
            </a:r>
          </a:p>
          <a:p>
            <a:r>
              <a:rPr lang="en-US" dirty="0" smtClean="0"/>
              <a:t>Trials limited by:</a:t>
            </a:r>
          </a:p>
          <a:p>
            <a:pPr lvl="1"/>
            <a:r>
              <a:rPr lang="en-US" dirty="0" smtClean="0"/>
              <a:t>Low sample sizes (only 1 trial with &gt; 100 pts)</a:t>
            </a:r>
          </a:p>
          <a:p>
            <a:pPr lvl="1"/>
            <a:r>
              <a:rPr lang="en-US" dirty="0" smtClean="0"/>
              <a:t>Moderate to high risk of bias/inconsistency/imprecision/indirectness</a:t>
            </a:r>
          </a:p>
          <a:p>
            <a:pPr lvl="1">
              <a:spcAft>
                <a:spcPts val="1200"/>
              </a:spcAft>
            </a:pPr>
            <a:r>
              <a:rPr lang="en-US" dirty="0" smtClean="0"/>
              <a:t>Range of time scales (spanning over 3 decades)</a:t>
            </a:r>
          </a:p>
          <a:p>
            <a:pPr>
              <a:spcAft>
                <a:spcPts val="1200"/>
              </a:spcAft>
            </a:pPr>
            <a:r>
              <a:rPr lang="en-US" dirty="0" smtClean="0"/>
              <a:t>Low quality evidence that mannitol/HTS effective in reducing ICP</a:t>
            </a:r>
          </a:p>
          <a:p>
            <a:pPr>
              <a:spcAft>
                <a:spcPts val="1200"/>
              </a:spcAft>
            </a:pPr>
            <a:r>
              <a:rPr lang="en-US" dirty="0" smtClean="0"/>
              <a:t>Suggestion of mortality benefit with HTS compared to mannitol but hard to interpret due to quality/bias</a:t>
            </a:r>
          </a:p>
          <a:p>
            <a:r>
              <a:rPr lang="en-US" b="1" dirty="0" smtClean="0"/>
              <a:t>Overall insufficient evidence to </a:t>
            </a:r>
            <a:r>
              <a:rPr lang="en-US" b="1" dirty="0" err="1" smtClean="0"/>
              <a:t>favour</a:t>
            </a:r>
            <a:r>
              <a:rPr lang="en-US" b="1" dirty="0" smtClean="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6</a:t>
            </a:r>
            <a:endParaRPr lang="en-GB" dirty="0"/>
          </a:p>
        </p:txBody>
      </p:sp>
    </p:spTree>
    <p:extLst>
      <p:ext uri="{BB962C8B-B14F-4D97-AF65-F5344CB8AC3E}">
        <p14:creationId xmlns:p14="http://schemas.microsoft.com/office/powerpoint/2010/main" val="31254174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smtClean="0"/>
              <a:t>Need for a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smtClean="0"/>
              <a:t>Remains unclear if there is a treatment benefit to mannitol/HTS</a:t>
            </a:r>
          </a:p>
          <a:p>
            <a:r>
              <a:rPr lang="en-US" sz="1900" dirty="0" smtClean="0"/>
              <a:t>Many UK </a:t>
            </a:r>
            <a:r>
              <a:rPr lang="en-US" sz="1900" dirty="0" err="1" smtClean="0"/>
              <a:t>centres</a:t>
            </a:r>
            <a:r>
              <a:rPr lang="en-US" sz="1900" dirty="0" smtClean="0"/>
              <a:t> moving towards HTS as first line osmotherapy:</a:t>
            </a:r>
          </a:p>
          <a:p>
            <a:pPr lvl="1"/>
            <a:r>
              <a:rPr lang="en-US" sz="1900" dirty="0" smtClean="0"/>
              <a:t>2018 UK survey of practice of clinicians in ED/ICU/Neurosurgery</a:t>
            </a:r>
          </a:p>
          <a:p>
            <a:pPr lvl="1"/>
            <a:r>
              <a:rPr lang="en-US" sz="1900" dirty="0" smtClean="0"/>
              <a:t>75% HTS v 25% mannitol for management of ICP </a:t>
            </a:r>
          </a:p>
          <a:p>
            <a:pPr lvl="1"/>
            <a:r>
              <a:rPr lang="en-US" sz="1900" dirty="0" smtClean="0"/>
              <a:t>Little empirical evidence to support this</a:t>
            </a:r>
          </a:p>
          <a:p>
            <a:pPr lvl="1">
              <a:spcAft>
                <a:spcPts val="1200"/>
              </a:spcAft>
            </a:pPr>
            <a:r>
              <a:rPr lang="en-US" sz="1900" dirty="0" smtClean="0"/>
              <a:t>Widespread variation in practice – timing/dosing of osmotherapy</a:t>
            </a:r>
          </a:p>
          <a:p>
            <a:pPr>
              <a:spcAft>
                <a:spcPts val="1200"/>
              </a:spcAft>
            </a:pPr>
            <a:r>
              <a:rPr lang="en-US" sz="1900" dirty="0" smtClean="0"/>
              <a:t>Importance highlighted by HTA commissioning brief</a:t>
            </a:r>
          </a:p>
          <a:p>
            <a:r>
              <a:rPr lang="en-US" sz="1900" dirty="0" smtClean="0"/>
              <a:t>Concordance with research gaps identified by:</a:t>
            </a:r>
          </a:p>
          <a:p>
            <a:pPr lvl="1"/>
            <a:r>
              <a:rPr lang="en-US" sz="1900" dirty="0" smtClean="0"/>
              <a:t>Brain Trauma Foundation</a:t>
            </a:r>
          </a:p>
          <a:p>
            <a:pPr lvl="1"/>
            <a:r>
              <a:rPr lang="en-US" sz="1900" dirty="0" smtClean="0"/>
              <a:t>European Society of Intensive Care Medicine</a:t>
            </a:r>
          </a:p>
          <a:p>
            <a:pPr lvl="1"/>
            <a:r>
              <a:rPr lang="en-US" sz="1900" dirty="0" smtClean="0"/>
              <a:t>Recent editorial supporting the publication of the COBI trial protocol</a:t>
            </a:r>
            <a:endParaRPr lang="en-US" sz="19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7</a:t>
            </a:r>
            <a:endParaRPr lang="en-GB" dirty="0"/>
          </a:p>
        </p:txBody>
      </p:sp>
    </p:spTree>
    <p:extLst>
      <p:ext uri="{BB962C8B-B14F-4D97-AF65-F5344CB8AC3E}">
        <p14:creationId xmlns:p14="http://schemas.microsoft.com/office/powerpoint/2010/main" val="209460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smtClean="0"/>
              <a:t>Need for a trial</a:t>
            </a:r>
            <a:endParaRPr lang="en-US" dirty="0"/>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2018 UK survey of practice:</a:t>
            </a:r>
          </a:p>
          <a:p>
            <a:pPr lvl="1"/>
            <a:r>
              <a:rPr lang="en-US" dirty="0" smtClean="0"/>
              <a:t>Majority support for locating trial in ICU</a:t>
            </a:r>
          </a:p>
          <a:p>
            <a:pPr lvl="1"/>
            <a:r>
              <a:rPr lang="en-US" u="sng" dirty="0" smtClean="0"/>
              <a:t>Majority of clinicians would not support placebo trial</a:t>
            </a:r>
          </a:p>
          <a:p>
            <a:pPr lvl="1"/>
            <a:r>
              <a:rPr lang="en-US" dirty="0" smtClean="0"/>
              <a:t>90% using bolus osmotherapy first line</a:t>
            </a:r>
          </a:p>
          <a:p>
            <a:pPr lvl="1"/>
            <a:r>
              <a:rPr lang="en-US" dirty="0" smtClean="0"/>
              <a:t>Range of concentrations of HTS used</a:t>
            </a:r>
          </a:p>
          <a:p>
            <a:pPr lvl="2"/>
            <a:r>
              <a:rPr lang="en-US" dirty="0" smtClean="0"/>
              <a:t>5% and 2.7% most common</a:t>
            </a:r>
          </a:p>
          <a:p>
            <a:pPr lvl="2">
              <a:spcAft>
                <a:spcPts val="1200"/>
              </a:spcAft>
            </a:pPr>
            <a:r>
              <a:rPr lang="en-US" dirty="0" smtClean="0"/>
              <a:t>Also 30%, 7%, 15% and 23%</a:t>
            </a:r>
          </a:p>
          <a:p>
            <a:r>
              <a:rPr lang="en-US" dirty="0" smtClean="0"/>
              <a:t>COBI Trial recruiting currently</a:t>
            </a:r>
          </a:p>
          <a:p>
            <a:pPr lvl="1"/>
            <a:r>
              <a:rPr lang="en-US" dirty="0" smtClean="0"/>
              <a:t>France</a:t>
            </a:r>
          </a:p>
          <a:p>
            <a:pPr lvl="1"/>
            <a:r>
              <a:rPr lang="en-US" dirty="0" smtClean="0"/>
              <a:t>Continuous v bolus regimes</a:t>
            </a:r>
            <a:endParaRPr lang="en-US"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extLst/>
            </a:blip>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extLst/>
          </a:blip>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smtClean="0"/>
              <a:t>Slide 8</a:t>
            </a:r>
            <a:endParaRPr lang="en-GB" dirty="0"/>
          </a:p>
        </p:txBody>
      </p:sp>
    </p:spTree>
    <p:extLst>
      <p:ext uri="{BB962C8B-B14F-4D97-AF65-F5344CB8AC3E}">
        <p14:creationId xmlns:p14="http://schemas.microsoft.com/office/powerpoint/2010/main" val="3304651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smtClean="0"/>
              <a:t>Hypothesis</a:t>
            </a:r>
            <a:endParaRPr lang="en-US" dirty="0"/>
          </a:p>
        </p:txBody>
      </p:sp>
      <p:sp>
        <p:nvSpPr>
          <p:cNvPr id="4" name="Text Placeholder 3"/>
          <p:cNvSpPr>
            <a:spLocks noGrp="1"/>
          </p:cNvSpPr>
          <p:nvPr>
            <p:ph type="body" sz="quarter" idx="10"/>
          </p:nvPr>
        </p:nvSpPr>
        <p:spPr>
          <a:xfrm>
            <a:off x="395462" y="1339904"/>
            <a:ext cx="6719713" cy="648816"/>
          </a:xfrm>
        </p:spPr>
        <p:txBody>
          <a:bodyPr/>
          <a:lstStyle/>
          <a:p>
            <a:r>
              <a:rPr lang="en-US" dirty="0" smtClean="0"/>
              <a:t>Research Aims</a:t>
            </a:r>
            <a:endParaRPr lang="en-US" dirty="0"/>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smtClean="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9</a:t>
            </a:r>
            <a:endParaRPr lang="en-GB" dirty="0"/>
          </a:p>
        </p:txBody>
      </p:sp>
    </p:spTree>
    <p:extLst>
      <p:ext uri="{BB962C8B-B14F-4D97-AF65-F5344CB8AC3E}">
        <p14:creationId xmlns:p14="http://schemas.microsoft.com/office/powerpoint/2010/main" val="1029089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0" ma:contentTypeDescription="Create a new document." ma:contentTypeScope="" ma:versionID="fb17dd62da5a638443a0af8eb33b452a">
  <xsd:schema xmlns:xsd="http://www.w3.org/2001/XMLSchema" xmlns:xs="http://www.w3.org/2001/XMLSchema" xmlns:p="http://schemas.microsoft.com/office/2006/metadata/properties" targetNamespace="http://schemas.microsoft.com/office/2006/metadata/properties" ma:root="true" ma:fieldsID="b84c390a07b92f3072bc78982b6f0c3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43054C-6231-476E-9B59-CB017A34F48A}"/>
</file>

<file path=customXml/itemProps2.xml><?xml version="1.0" encoding="utf-8"?>
<ds:datastoreItem xmlns:ds="http://schemas.openxmlformats.org/officeDocument/2006/customXml" ds:itemID="{CEBCF109-9BE0-4070-94CB-170C300B2656}"/>
</file>

<file path=customXml/itemProps3.xml><?xml version="1.0" encoding="utf-8"?>
<ds:datastoreItem xmlns:ds="http://schemas.openxmlformats.org/officeDocument/2006/customXml" ds:itemID="{5B596056-C91F-4348-896B-45B10AB05E5B}"/>
</file>

<file path=docProps/app.xml><?xml version="1.0" encoding="utf-8"?>
<Properties xmlns="http://schemas.openxmlformats.org/officeDocument/2006/extended-properties" xmlns:vt="http://schemas.openxmlformats.org/officeDocument/2006/docPropsVTypes">
  <Template>Office Theme</Template>
  <TotalTime>11437</TotalTime>
  <Words>7238</Words>
  <Application>Microsoft Office PowerPoint</Application>
  <PresentationFormat>On-screen Show (4:3)</PresentationFormat>
  <Paragraphs>1113</Paragraphs>
  <Slides>56</Slides>
  <Notes>56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56</vt:i4>
      </vt:variant>
    </vt:vector>
  </HeadingPairs>
  <TitlesOfParts>
    <vt:vector size="66" baseType="lpstr">
      <vt:lpstr>Arial</vt:lpstr>
      <vt:lpstr>Calibri</vt:lpstr>
      <vt:lpstr>Helvetica Neue</vt:lpstr>
      <vt:lpstr>MS Mincho</vt:lpstr>
      <vt:lpstr>Raavi</vt:lpstr>
      <vt:lpstr>Times New Roman</vt:lpstr>
      <vt:lpstr>Wingdings</vt:lpstr>
      <vt:lpstr>Wingdings 2</vt:lpstr>
      <vt:lpstr>4/12 Departmental lockup</vt:lpstr>
      <vt:lpstr>1/12 Departmental lockup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Hill, Catherine</cp:lastModifiedBy>
  <cp:revision>322</cp:revision>
  <cp:lastPrinted>2020-01-24T16:10:49Z</cp:lastPrinted>
  <dcterms:created xsi:type="dcterms:W3CDTF">2019-05-08T14:13:29Z</dcterms:created>
  <dcterms:modified xsi:type="dcterms:W3CDTF">2020-03-03T10:40:30Z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